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0D1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320040" y="274320"/>
            <a:ext cx="64008" cy="64008"/>
          </a:xfrm>
          <a:prstGeom prst="ellipse">
            <a:avLst/>
          </a:prstGeom>
          <a:solidFill>
            <a:srgbClr val="6875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658368" y="758952"/>
            <a:ext cx="32004" cy="32004"/>
          </a:xfrm>
          <a:prstGeom prst="ellipse">
            <a:avLst/>
          </a:prstGeom>
          <a:solidFill>
            <a:srgbClr val="2A2D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996695" y="1243584"/>
            <a:ext cx="32004" cy="32004"/>
          </a:xfrm>
          <a:prstGeom prst="ellipse">
            <a:avLst/>
          </a:prstGeom>
          <a:solidFill>
            <a:srgbClr val="2A2D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1335024" y="1728216"/>
            <a:ext cx="32004" cy="32004"/>
          </a:xfrm>
          <a:prstGeom prst="ellipse">
            <a:avLst/>
          </a:prstGeom>
          <a:solidFill>
            <a:srgbClr val="2A2D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1673352" y="2212848"/>
            <a:ext cx="32004" cy="32004"/>
          </a:xfrm>
          <a:prstGeom prst="ellipse">
            <a:avLst/>
          </a:prstGeom>
          <a:solidFill>
            <a:srgbClr val="2A2D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2011680" y="2697479"/>
            <a:ext cx="32004" cy="32004"/>
          </a:xfrm>
          <a:prstGeom prst="ellipse">
            <a:avLst/>
          </a:prstGeom>
          <a:solidFill>
            <a:srgbClr val="2A2D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2350008" y="3182112"/>
            <a:ext cx="32004" cy="32004"/>
          </a:xfrm>
          <a:prstGeom prst="ellipse">
            <a:avLst/>
          </a:prstGeom>
          <a:solidFill>
            <a:srgbClr val="2A2D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2688336" y="3666744"/>
            <a:ext cx="32004" cy="32004"/>
          </a:xfrm>
          <a:prstGeom prst="ellipse">
            <a:avLst/>
          </a:prstGeom>
          <a:solidFill>
            <a:srgbClr val="2A2D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3026664" y="4151376"/>
            <a:ext cx="64008" cy="64008"/>
          </a:xfrm>
          <a:prstGeom prst="ellipse">
            <a:avLst/>
          </a:prstGeom>
          <a:solidFill>
            <a:srgbClr val="6875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3364992" y="4636007"/>
            <a:ext cx="32004" cy="32004"/>
          </a:xfrm>
          <a:prstGeom prst="ellipse">
            <a:avLst/>
          </a:prstGeom>
          <a:solidFill>
            <a:srgbClr val="2A2D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3703320" y="5120640"/>
            <a:ext cx="32004" cy="32004"/>
          </a:xfrm>
          <a:prstGeom prst="ellipse">
            <a:avLst/>
          </a:prstGeom>
          <a:solidFill>
            <a:srgbClr val="2A2D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4041648" y="5605272"/>
            <a:ext cx="32004" cy="32004"/>
          </a:xfrm>
          <a:prstGeom prst="ellipse">
            <a:avLst/>
          </a:prstGeom>
          <a:solidFill>
            <a:srgbClr val="2A2D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4379976" y="6089904"/>
            <a:ext cx="32004" cy="32004"/>
          </a:xfrm>
          <a:prstGeom prst="ellipse">
            <a:avLst/>
          </a:prstGeom>
          <a:solidFill>
            <a:srgbClr val="2A2D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4718303" y="356616"/>
            <a:ext cx="32004" cy="32004"/>
          </a:xfrm>
          <a:prstGeom prst="ellipse">
            <a:avLst/>
          </a:prstGeom>
          <a:solidFill>
            <a:srgbClr val="2A2D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5056631" y="841247"/>
            <a:ext cx="32004" cy="32004"/>
          </a:xfrm>
          <a:prstGeom prst="ellipse">
            <a:avLst/>
          </a:prstGeom>
          <a:solidFill>
            <a:srgbClr val="2A2D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5394959" y="1325880"/>
            <a:ext cx="32004" cy="32004"/>
          </a:xfrm>
          <a:prstGeom prst="ellipse">
            <a:avLst/>
          </a:prstGeom>
          <a:solidFill>
            <a:srgbClr val="2A2D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5733288" y="1810512"/>
            <a:ext cx="64008" cy="64008"/>
          </a:xfrm>
          <a:prstGeom prst="ellipse">
            <a:avLst/>
          </a:prstGeom>
          <a:solidFill>
            <a:srgbClr val="6875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6071616" y="2295144"/>
            <a:ext cx="32004" cy="32004"/>
          </a:xfrm>
          <a:prstGeom prst="ellipse">
            <a:avLst/>
          </a:prstGeom>
          <a:solidFill>
            <a:srgbClr val="2A2D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6409944" y="2779776"/>
            <a:ext cx="32004" cy="32004"/>
          </a:xfrm>
          <a:prstGeom prst="ellipse">
            <a:avLst/>
          </a:prstGeom>
          <a:solidFill>
            <a:srgbClr val="2A2D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>
            <a:off x="6748272" y="3264408"/>
            <a:ext cx="32004" cy="32004"/>
          </a:xfrm>
          <a:prstGeom prst="ellipse">
            <a:avLst/>
          </a:prstGeom>
          <a:solidFill>
            <a:srgbClr val="2A2D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7086600" y="3749039"/>
            <a:ext cx="32004" cy="32004"/>
          </a:xfrm>
          <a:prstGeom prst="ellipse">
            <a:avLst/>
          </a:prstGeom>
          <a:solidFill>
            <a:srgbClr val="2A2D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>
            <a:off x="7424927" y="4233672"/>
            <a:ext cx="32004" cy="32004"/>
          </a:xfrm>
          <a:prstGeom prst="ellipse">
            <a:avLst/>
          </a:prstGeom>
          <a:solidFill>
            <a:srgbClr val="2A2D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7763256" y="4718304"/>
            <a:ext cx="32004" cy="32004"/>
          </a:xfrm>
          <a:prstGeom prst="ellipse">
            <a:avLst/>
          </a:prstGeom>
          <a:solidFill>
            <a:srgbClr val="2A2D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8101583" y="5202936"/>
            <a:ext cx="32004" cy="32004"/>
          </a:xfrm>
          <a:prstGeom prst="ellipse">
            <a:avLst/>
          </a:prstGeom>
          <a:solidFill>
            <a:srgbClr val="2A2D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Oval 25"/>
          <p:cNvSpPr/>
          <p:nvPr/>
        </p:nvSpPr>
        <p:spPr>
          <a:xfrm>
            <a:off x="8439912" y="5687568"/>
            <a:ext cx="64008" cy="64008"/>
          </a:xfrm>
          <a:prstGeom prst="ellipse">
            <a:avLst/>
          </a:prstGeom>
          <a:solidFill>
            <a:srgbClr val="6875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Oval 26"/>
          <p:cNvSpPr/>
          <p:nvPr/>
        </p:nvSpPr>
        <p:spPr>
          <a:xfrm>
            <a:off x="8778240" y="6172200"/>
            <a:ext cx="32004" cy="32004"/>
          </a:xfrm>
          <a:prstGeom prst="ellipse">
            <a:avLst/>
          </a:prstGeom>
          <a:solidFill>
            <a:srgbClr val="2A2D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Oval 27"/>
          <p:cNvSpPr/>
          <p:nvPr/>
        </p:nvSpPr>
        <p:spPr>
          <a:xfrm>
            <a:off x="9116567" y="438912"/>
            <a:ext cx="32004" cy="32004"/>
          </a:xfrm>
          <a:prstGeom prst="ellipse">
            <a:avLst/>
          </a:prstGeom>
          <a:solidFill>
            <a:srgbClr val="2A2D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Oval 28"/>
          <p:cNvSpPr/>
          <p:nvPr/>
        </p:nvSpPr>
        <p:spPr>
          <a:xfrm>
            <a:off x="9454896" y="923544"/>
            <a:ext cx="32004" cy="32004"/>
          </a:xfrm>
          <a:prstGeom prst="ellipse">
            <a:avLst/>
          </a:prstGeom>
          <a:solidFill>
            <a:srgbClr val="2A2D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Oval 29"/>
          <p:cNvSpPr/>
          <p:nvPr/>
        </p:nvSpPr>
        <p:spPr>
          <a:xfrm>
            <a:off x="9793224" y="1408176"/>
            <a:ext cx="32004" cy="32004"/>
          </a:xfrm>
          <a:prstGeom prst="ellipse">
            <a:avLst/>
          </a:prstGeom>
          <a:solidFill>
            <a:srgbClr val="2A2D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Oval 30"/>
          <p:cNvSpPr/>
          <p:nvPr/>
        </p:nvSpPr>
        <p:spPr>
          <a:xfrm>
            <a:off x="10131552" y="1892807"/>
            <a:ext cx="32004" cy="32004"/>
          </a:xfrm>
          <a:prstGeom prst="ellipse">
            <a:avLst/>
          </a:prstGeom>
          <a:solidFill>
            <a:srgbClr val="2A2D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Oval 31"/>
          <p:cNvSpPr/>
          <p:nvPr/>
        </p:nvSpPr>
        <p:spPr>
          <a:xfrm>
            <a:off x="10469880" y="2377439"/>
            <a:ext cx="32004" cy="32004"/>
          </a:xfrm>
          <a:prstGeom prst="ellipse">
            <a:avLst/>
          </a:prstGeom>
          <a:solidFill>
            <a:srgbClr val="2A2D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Oval 32"/>
          <p:cNvSpPr/>
          <p:nvPr/>
        </p:nvSpPr>
        <p:spPr>
          <a:xfrm>
            <a:off x="10808208" y="2862072"/>
            <a:ext cx="32004" cy="32004"/>
          </a:xfrm>
          <a:prstGeom prst="ellipse">
            <a:avLst/>
          </a:prstGeom>
          <a:solidFill>
            <a:srgbClr val="2A2D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Oval 33"/>
          <p:cNvSpPr/>
          <p:nvPr/>
        </p:nvSpPr>
        <p:spPr>
          <a:xfrm>
            <a:off x="11146536" y="3346703"/>
            <a:ext cx="64008" cy="64008"/>
          </a:xfrm>
          <a:prstGeom prst="ellipse">
            <a:avLst/>
          </a:prstGeom>
          <a:solidFill>
            <a:srgbClr val="6875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Oval 34"/>
          <p:cNvSpPr/>
          <p:nvPr/>
        </p:nvSpPr>
        <p:spPr>
          <a:xfrm>
            <a:off x="11484864" y="3831336"/>
            <a:ext cx="32004" cy="32004"/>
          </a:xfrm>
          <a:prstGeom prst="ellipse">
            <a:avLst/>
          </a:prstGeom>
          <a:solidFill>
            <a:srgbClr val="2A2D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Oval 35"/>
          <p:cNvSpPr/>
          <p:nvPr/>
        </p:nvSpPr>
        <p:spPr>
          <a:xfrm>
            <a:off x="11823192" y="4315968"/>
            <a:ext cx="32004" cy="32004"/>
          </a:xfrm>
          <a:prstGeom prst="ellipse">
            <a:avLst/>
          </a:prstGeom>
          <a:solidFill>
            <a:srgbClr val="2A2D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Oval 36"/>
          <p:cNvSpPr/>
          <p:nvPr/>
        </p:nvSpPr>
        <p:spPr>
          <a:xfrm>
            <a:off x="640080" y="4800600"/>
            <a:ext cx="32004" cy="32004"/>
          </a:xfrm>
          <a:prstGeom prst="ellipse">
            <a:avLst/>
          </a:prstGeom>
          <a:solidFill>
            <a:srgbClr val="2A2D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Oval 37"/>
          <p:cNvSpPr/>
          <p:nvPr/>
        </p:nvSpPr>
        <p:spPr>
          <a:xfrm>
            <a:off x="978407" y="5285232"/>
            <a:ext cx="32004" cy="32004"/>
          </a:xfrm>
          <a:prstGeom prst="ellipse">
            <a:avLst/>
          </a:prstGeom>
          <a:solidFill>
            <a:srgbClr val="2A2D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Oval 38"/>
          <p:cNvSpPr/>
          <p:nvPr/>
        </p:nvSpPr>
        <p:spPr>
          <a:xfrm>
            <a:off x="1316736" y="5769864"/>
            <a:ext cx="32004" cy="32004"/>
          </a:xfrm>
          <a:prstGeom prst="ellipse">
            <a:avLst/>
          </a:prstGeom>
          <a:solidFill>
            <a:srgbClr val="2A2D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Oval 39"/>
          <p:cNvSpPr/>
          <p:nvPr/>
        </p:nvSpPr>
        <p:spPr>
          <a:xfrm>
            <a:off x="1655064" y="6254496"/>
            <a:ext cx="32004" cy="32004"/>
          </a:xfrm>
          <a:prstGeom prst="ellipse">
            <a:avLst/>
          </a:prstGeom>
          <a:solidFill>
            <a:srgbClr val="2A2D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Oval 40"/>
          <p:cNvSpPr/>
          <p:nvPr/>
        </p:nvSpPr>
        <p:spPr>
          <a:xfrm>
            <a:off x="1993392" y="521208"/>
            <a:ext cx="32004" cy="32004"/>
          </a:xfrm>
          <a:prstGeom prst="ellipse">
            <a:avLst/>
          </a:prstGeom>
          <a:solidFill>
            <a:srgbClr val="2A2D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Oval 41"/>
          <p:cNvSpPr/>
          <p:nvPr/>
        </p:nvSpPr>
        <p:spPr>
          <a:xfrm>
            <a:off x="2331720" y="1005840"/>
            <a:ext cx="64008" cy="64008"/>
          </a:xfrm>
          <a:prstGeom prst="ellipse">
            <a:avLst/>
          </a:prstGeom>
          <a:solidFill>
            <a:srgbClr val="6875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Oval 42"/>
          <p:cNvSpPr/>
          <p:nvPr/>
        </p:nvSpPr>
        <p:spPr>
          <a:xfrm>
            <a:off x="2670048" y="1490472"/>
            <a:ext cx="32004" cy="32004"/>
          </a:xfrm>
          <a:prstGeom prst="ellipse">
            <a:avLst/>
          </a:prstGeom>
          <a:solidFill>
            <a:srgbClr val="2A2D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Oval 43"/>
          <p:cNvSpPr/>
          <p:nvPr/>
        </p:nvSpPr>
        <p:spPr>
          <a:xfrm>
            <a:off x="3008376" y="1975104"/>
            <a:ext cx="32004" cy="32004"/>
          </a:xfrm>
          <a:prstGeom prst="ellipse">
            <a:avLst/>
          </a:prstGeom>
          <a:solidFill>
            <a:srgbClr val="2A2D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Oval 44"/>
          <p:cNvSpPr/>
          <p:nvPr/>
        </p:nvSpPr>
        <p:spPr>
          <a:xfrm>
            <a:off x="3346704" y="2459736"/>
            <a:ext cx="32004" cy="32004"/>
          </a:xfrm>
          <a:prstGeom prst="ellipse">
            <a:avLst/>
          </a:prstGeom>
          <a:solidFill>
            <a:srgbClr val="2A2D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Oval 45"/>
          <p:cNvSpPr/>
          <p:nvPr/>
        </p:nvSpPr>
        <p:spPr>
          <a:xfrm>
            <a:off x="3685032" y="2944368"/>
            <a:ext cx="32004" cy="32004"/>
          </a:xfrm>
          <a:prstGeom prst="ellipse">
            <a:avLst/>
          </a:prstGeom>
          <a:solidFill>
            <a:srgbClr val="2A2D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Oval 46"/>
          <p:cNvSpPr/>
          <p:nvPr/>
        </p:nvSpPr>
        <p:spPr>
          <a:xfrm>
            <a:off x="4023359" y="3429000"/>
            <a:ext cx="32004" cy="32004"/>
          </a:xfrm>
          <a:prstGeom prst="ellipse">
            <a:avLst/>
          </a:prstGeom>
          <a:solidFill>
            <a:srgbClr val="2A2D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TextBox 47"/>
          <p:cNvSpPr txBox="1"/>
          <p:nvPr/>
        </p:nvSpPr>
        <p:spPr>
          <a:xfrm>
            <a:off x="594360" y="566928"/>
            <a:ext cx="18288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  <a:defRPr sz="4800" b="0">
                <a:solidFill>
                  <a:srgbClr val="252B50"/>
                </a:solidFill>
                <a:latin typeface="Geist Mono"/>
              </a:defRPr>
            </a:pPr>
            <a:r>
              <a:t>00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621792" y="1353312"/>
            <a:ext cx="45720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  <a:defRPr sz="900" b="1">
                <a:solidFill>
                  <a:srgbClr val="6875E8"/>
                </a:solidFill>
                <a:latin typeface="Instrument Sans"/>
              </a:defRPr>
            </a:pPr>
            <a:r>
              <a:t>INVESTOR PRESENTATION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621792" y="1709928"/>
            <a:ext cx="5943600" cy="2057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  <a:defRPr sz="3100" b="1">
                <a:solidFill>
                  <a:srgbClr val="F4F3EF"/>
                </a:solidFill>
                <a:latin typeface="Instrument Sans"/>
              </a:defRPr>
            </a:pPr>
            <a:r>
              <a:t>iMpact / ORION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621792" y="3886200"/>
            <a:ext cx="5715000" cy="1280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  <a:defRPr sz="1400" b="0">
                <a:solidFill>
                  <a:srgbClr val="9C9FA8"/>
                </a:solidFill>
                <a:latin typeface="Instrument Sans"/>
              </a:defRPr>
            </a:pPr>
            <a:r>
              <a:t>Technology that matters. A verified view of the company, the working public ORION surface, and the product still being built.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7360920" y="1325880"/>
            <a:ext cx="36576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  <a:defRPr sz="800" b="0">
                <a:solidFill>
                  <a:srgbClr val="31B9A5"/>
                </a:solidFill>
                <a:latin typeface="Geist Mono"/>
              </a:defRPr>
            </a:pPr>
            <a:r>
              <a:t>01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7818120" y="1325880"/>
            <a:ext cx="3657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  <a:defRPr sz="1200" b="0">
                <a:solidFill>
                  <a:srgbClr val="F4F3EF"/>
                </a:solidFill>
                <a:latin typeface="Instrument Sans"/>
              </a:defRPr>
            </a:pPr>
            <a:r>
              <a:t>Evidence before projection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7360920" y="2286000"/>
            <a:ext cx="36576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  <a:defRPr sz="800" b="0">
                <a:solidFill>
                  <a:srgbClr val="31B9A5"/>
                </a:solidFill>
                <a:latin typeface="Geist Mono"/>
              </a:defRPr>
            </a:pPr>
            <a:r>
              <a:t>02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7818120" y="2286000"/>
            <a:ext cx="3657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  <a:defRPr sz="1200" b="0">
                <a:solidFill>
                  <a:srgbClr val="F4F3EF"/>
                </a:solidFill>
                <a:latin typeface="Instrument Sans"/>
              </a:defRPr>
            </a:pPr>
            <a:r>
              <a:t>As of September 2026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7360920" y="3246120"/>
            <a:ext cx="36576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  <a:defRPr sz="800" b="0">
                <a:solidFill>
                  <a:srgbClr val="31B9A5"/>
                </a:solidFill>
                <a:latin typeface="Geist Mono"/>
              </a:defRPr>
            </a:pPr>
            <a:r>
              <a:t>03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7818120" y="3246120"/>
            <a:ext cx="3657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  <a:defRPr sz="1200" b="0">
                <a:solidFill>
                  <a:srgbClr val="F4F3EF"/>
                </a:solidFill>
                <a:latin typeface="Instrument Sans"/>
              </a:defRPr>
            </a:pPr>
            <a:r>
              <a:t>Direction is labelled, never disguised as delivery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621792" y="6473952"/>
            <a:ext cx="731520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  <a:defRPr sz="700" b="0">
                <a:solidFill>
                  <a:srgbClr val="9C9FA8"/>
                </a:solidFill>
                <a:latin typeface="Geist Mono"/>
              </a:defRPr>
            </a:pPr>
            <a:r>
              <a:t>iMpact / ORION · September 2026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10698480" y="6473952"/>
            <a:ext cx="82296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  <a:defRPr sz="700" b="0">
                <a:solidFill>
                  <a:srgbClr val="9C9FA8"/>
                </a:solidFill>
                <a:latin typeface="Geist Mono"/>
              </a:defRPr>
            </a:pPr>
            <a:r>
              <a:t>01 / 08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0D1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438912" y="374904"/>
            <a:ext cx="64008" cy="64008"/>
          </a:xfrm>
          <a:prstGeom prst="ellipse">
            <a:avLst/>
          </a:prstGeom>
          <a:solidFill>
            <a:srgbClr val="2A2D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777240" y="859536"/>
            <a:ext cx="32004" cy="32004"/>
          </a:xfrm>
          <a:prstGeom prst="ellipse">
            <a:avLst/>
          </a:prstGeom>
          <a:solidFill>
            <a:srgbClr val="6875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1115568" y="1344168"/>
            <a:ext cx="32004" cy="32004"/>
          </a:xfrm>
          <a:prstGeom prst="ellipse">
            <a:avLst/>
          </a:prstGeom>
          <a:solidFill>
            <a:srgbClr val="2A2D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1453895" y="1828800"/>
            <a:ext cx="32004" cy="32004"/>
          </a:xfrm>
          <a:prstGeom prst="ellipse">
            <a:avLst/>
          </a:prstGeom>
          <a:solidFill>
            <a:srgbClr val="2A2D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1792224" y="2313432"/>
            <a:ext cx="32004" cy="32004"/>
          </a:xfrm>
          <a:prstGeom prst="ellipse">
            <a:avLst/>
          </a:prstGeom>
          <a:solidFill>
            <a:srgbClr val="2A2D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2130552" y="2798063"/>
            <a:ext cx="32004" cy="32004"/>
          </a:xfrm>
          <a:prstGeom prst="ellipse">
            <a:avLst/>
          </a:prstGeom>
          <a:solidFill>
            <a:srgbClr val="2A2D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2468880" y="3282696"/>
            <a:ext cx="32004" cy="32004"/>
          </a:xfrm>
          <a:prstGeom prst="ellipse">
            <a:avLst/>
          </a:prstGeom>
          <a:solidFill>
            <a:srgbClr val="2A2D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2807208" y="3767328"/>
            <a:ext cx="32004" cy="32004"/>
          </a:xfrm>
          <a:prstGeom prst="ellipse">
            <a:avLst/>
          </a:prstGeom>
          <a:solidFill>
            <a:srgbClr val="2A2D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3145536" y="4251959"/>
            <a:ext cx="64008" cy="64008"/>
          </a:xfrm>
          <a:prstGeom prst="ellipse">
            <a:avLst/>
          </a:prstGeom>
          <a:solidFill>
            <a:srgbClr val="2A2D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3483864" y="4736592"/>
            <a:ext cx="32004" cy="32004"/>
          </a:xfrm>
          <a:prstGeom prst="ellipse">
            <a:avLst/>
          </a:prstGeom>
          <a:solidFill>
            <a:srgbClr val="6875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3822191" y="5221224"/>
            <a:ext cx="32004" cy="32004"/>
          </a:xfrm>
          <a:prstGeom prst="ellipse">
            <a:avLst/>
          </a:prstGeom>
          <a:solidFill>
            <a:srgbClr val="2A2D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4160520" y="5705856"/>
            <a:ext cx="32004" cy="32004"/>
          </a:xfrm>
          <a:prstGeom prst="ellipse">
            <a:avLst/>
          </a:prstGeom>
          <a:solidFill>
            <a:srgbClr val="2A2D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4498848" y="6190488"/>
            <a:ext cx="32004" cy="32004"/>
          </a:xfrm>
          <a:prstGeom prst="ellipse">
            <a:avLst/>
          </a:prstGeom>
          <a:solidFill>
            <a:srgbClr val="2A2D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4837176" y="457200"/>
            <a:ext cx="32004" cy="32004"/>
          </a:xfrm>
          <a:prstGeom prst="ellipse">
            <a:avLst/>
          </a:prstGeom>
          <a:solidFill>
            <a:srgbClr val="2A2D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5175503" y="941832"/>
            <a:ext cx="32004" cy="32004"/>
          </a:xfrm>
          <a:prstGeom prst="ellipse">
            <a:avLst/>
          </a:prstGeom>
          <a:solidFill>
            <a:srgbClr val="2A2D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5513831" y="1426464"/>
            <a:ext cx="32004" cy="32004"/>
          </a:xfrm>
          <a:prstGeom prst="ellipse">
            <a:avLst/>
          </a:prstGeom>
          <a:solidFill>
            <a:srgbClr val="2A2D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5852159" y="1911095"/>
            <a:ext cx="64008" cy="64008"/>
          </a:xfrm>
          <a:prstGeom prst="ellipse">
            <a:avLst/>
          </a:prstGeom>
          <a:solidFill>
            <a:srgbClr val="2A2D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6190488" y="2395727"/>
            <a:ext cx="32004" cy="32004"/>
          </a:xfrm>
          <a:prstGeom prst="ellipse">
            <a:avLst/>
          </a:prstGeom>
          <a:solidFill>
            <a:srgbClr val="6875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6528816" y="2880360"/>
            <a:ext cx="32004" cy="32004"/>
          </a:xfrm>
          <a:prstGeom prst="ellipse">
            <a:avLst/>
          </a:prstGeom>
          <a:solidFill>
            <a:srgbClr val="2A2D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>
            <a:off x="6867144" y="3364991"/>
            <a:ext cx="32004" cy="32004"/>
          </a:xfrm>
          <a:prstGeom prst="ellipse">
            <a:avLst/>
          </a:prstGeom>
          <a:solidFill>
            <a:srgbClr val="2A2D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7205472" y="3849624"/>
            <a:ext cx="32004" cy="32004"/>
          </a:xfrm>
          <a:prstGeom prst="ellipse">
            <a:avLst/>
          </a:prstGeom>
          <a:solidFill>
            <a:srgbClr val="2A2D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>
            <a:off x="7543800" y="4334256"/>
            <a:ext cx="32004" cy="32004"/>
          </a:xfrm>
          <a:prstGeom prst="ellipse">
            <a:avLst/>
          </a:prstGeom>
          <a:solidFill>
            <a:srgbClr val="2A2D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7882127" y="4818888"/>
            <a:ext cx="32004" cy="32004"/>
          </a:xfrm>
          <a:prstGeom prst="ellipse">
            <a:avLst/>
          </a:prstGeom>
          <a:solidFill>
            <a:srgbClr val="2A2D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8220456" y="5303520"/>
            <a:ext cx="32004" cy="32004"/>
          </a:xfrm>
          <a:prstGeom prst="ellipse">
            <a:avLst/>
          </a:prstGeom>
          <a:solidFill>
            <a:srgbClr val="2A2D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Oval 25"/>
          <p:cNvSpPr/>
          <p:nvPr/>
        </p:nvSpPr>
        <p:spPr>
          <a:xfrm>
            <a:off x="8558784" y="5788152"/>
            <a:ext cx="64008" cy="64008"/>
          </a:xfrm>
          <a:prstGeom prst="ellipse">
            <a:avLst/>
          </a:prstGeom>
          <a:solidFill>
            <a:srgbClr val="2A2D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Oval 26"/>
          <p:cNvSpPr/>
          <p:nvPr/>
        </p:nvSpPr>
        <p:spPr>
          <a:xfrm>
            <a:off x="8897112" y="6272783"/>
            <a:ext cx="32004" cy="32004"/>
          </a:xfrm>
          <a:prstGeom prst="ellipse">
            <a:avLst/>
          </a:prstGeom>
          <a:solidFill>
            <a:srgbClr val="6875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Oval 27"/>
          <p:cNvSpPr/>
          <p:nvPr/>
        </p:nvSpPr>
        <p:spPr>
          <a:xfrm>
            <a:off x="9235440" y="539496"/>
            <a:ext cx="32004" cy="32004"/>
          </a:xfrm>
          <a:prstGeom prst="ellipse">
            <a:avLst/>
          </a:prstGeom>
          <a:solidFill>
            <a:srgbClr val="2A2D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Oval 28"/>
          <p:cNvSpPr/>
          <p:nvPr/>
        </p:nvSpPr>
        <p:spPr>
          <a:xfrm>
            <a:off x="9573767" y="1024127"/>
            <a:ext cx="32004" cy="32004"/>
          </a:xfrm>
          <a:prstGeom prst="ellipse">
            <a:avLst/>
          </a:prstGeom>
          <a:solidFill>
            <a:srgbClr val="2A2D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Oval 29"/>
          <p:cNvSpPr/>
          <p:nvPr/>
        </p:nvSpPr>
        <p:spPr>
          <a:xfrm>
            <a:off x="9912096" y="1508760"/>
            <a:ext cx="32004" cy="32004"/>
          </a:xfrm>
          <a:prstGeom prst="ellipse">
            <a:avLst/>
          </a:prstGeom>
          <a:solidFill>
            <a:srgbClr val="2A2D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Oval 30"/>
          <p:cNvSpPr/>
          <p:nvPr/>
        </p:nvSpPr>
        <p:spPr>
          <a:xfrm>
            <a:off x="10250424" y="1993391"/>
            <a:ext cx="32004" cy="32004"/>
          </a:xfrm>
          <a:prstGeom prst="ellipse">
            <a:avLst/>
          </a:prstGeom>
          <a:solidFill>
            <a:srgbClr val="2A2D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Oval 31"/>
          <p:cNvSpPr/>
          <p:nvPr/>
        </p:nvSpPr>
        <p:spPr>
          <a:xfrm>
            <a:off x="10588752" y="2478024"/>
            <a:ext cx="32004" cy="32004"/>
          </a:xfrm>
          <a:prstGeom prst="ellipse">
            <a:avLst/>
          </a:prstGeom>
          <a:solidFill>
            <a:srgbClr val="2A2D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Oval 32"/>
          <p:cNvSpPr/>
          <p:nvPr/>
        </p:nvSpPr>
        <p:spPr>
          <a:xfrm>
            <a:off x="10927080" y="2962656"/>
            <a:ext cx="32004" cy="32004"/>
          </a:xfrm>
          <a:prstGeom prst="ellipse">
            <a:avLst/>
          </a:prstGeom>
          <a:solidFill>
            <a:srgbClr val="2A2D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Oval 33"/>
          <p:cNvSpPr/>
          <p:nvPr/>
        </p:nvSpPr>
        <p:spPr>
          <a:xfrm>
            <a:off x="11265408" y="3447288"/>
            <a:ext cx="64008" cy="64008"/>
          </a:xfrm>
          <a:prstGeom prst="ellipse">
            <a:avLst/>
          </a:prstGeom>
          <a:solidFill>
            <a:srgbClr val="2A2D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Oval 34"/>
          <p:cNvSpPr/>
          <p:nvPr/>
        </p:nvSpPr>
        <p:spPr>
          <a:xfrm>
            <a:off x="11603736" y="3931920"/>
            <a:ext cx="32004" cy="32004"/>
          </a:xfrm>
          <a:prstGeom prst="ellipse">
            <a:avLst/>
          </a:prstGeom>
          <a:solidFill>
            <a:srgbClr val="6875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Oval 35"/>
          <p:cNvSpPr/>
          <p:nvPr/>
        </p:nvSpPr>
        <p:spPr>
          <a:xfrm>
            <a:off x="420623" y="4416552"/>
            <a:ext cx="32004" cy="32004"/>
          </a:xfrm>
          <a:prstGeom prst="ellipse">
            <a:avLst/>
          </a:prstGeom>
          <a:solidFill>
            <a:srgbClr val="2A2D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Oval 36"/>
          <p:cNvSpPr/>
          <p:nvPr/>
        </p:nvSpPr>
        <p:spPr>
          <a:xfrm>
            <a:off x="758952" y="4901183"/>
            <a:ext cx="32004" cy="32004"/>
          </a:xfrm>
          <a:prstGeom prst="ellipse">
            <a:avLst/>
          </a:prstGeom>
          <a:solidFill>
            <a:srgbClr val="2A2D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Oval 37"/>
          <p:cNvSpPr/>
          <p:nvPr/>
        </p:nvSpPr>
        <p:spPr>
          <a:xfrm>
            <a:off x="1097280" y="5385816"/>
            <a:ext cx="32004" cy="32004"/>
          </a:xfrm>
          <a:prstGeom prst="ellipse">
            <a:avLst/>
          </a:prstGeom>
          <a:solidFill>
            <a:srgbClr val="2A2D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Oval 38"/>
          <p:cNvSpPr/>
          <p:nvPr/>
        </p:nvSpPr>
        <p:spPr>
          <a:xfrm>
            <a:off x="1435607" y="5870448"/>
            <a:ext cx="32004" cy="32004"/>
          </a:xfrm>
          <a:prstGeom prst="ellipse">
            <a:avLst/>
          </a:prstGeom>
          <a:solidFill>
            <a:srgbClr val="2A2D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Oval 39"/>
          <p:cNvSpPr/>
          <p:nvPr/>
        </p:nvSpPr>
        <p:spPr>
          <a:xfrm>
            <a:off x="1773936" y="6355080"/>
            <a:ext cx="32004" cy="32004"/>
          </a:xfrm>
          <a:prstGeom prst="ellipse">
            <a:avLst/>
          </a:prstGeom>
          <a:solidFill>
            <a:srgbClr val="2A2D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Oval 40"/>
          <p:cNvSpPr/>
          <p:nvPr/>
        </p:nvSpPr>
        <p:spPr>
          <a:xfrm>
            <a:off x="2112264" y="621792"/>
            <a:ext cx="32004" cy="32004"/>
          </a:xfrm>
          <a:prstGeom prst="ellipse">
            <a:avLst/>
          </a:prstGeom>
          <a:solidFill>
            <a:srgbClr val="2A2D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Oval 41"/>
          <p:cNvSpPr/>
          <p:nvPr/>
        </p:nvSpPr>
        <p:spPr>
          <a:xfrm>
            <a:off x="2450592" y="1106424"/>
            <a:ext cx="64008" cy="64008"/>
          </a:xfrm>
          <a:prstGeom prst="ellipse">
            <a:avLst/>
          </a:prstGeom>
          <a:solidFill>
            <a:srgbClr val="2A2D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Oval 42"/>
          <p:cNvSpPr/>
          <p:nvPr/>
        </p:nvSpPr>
        <p:spPr>
          <a:xfrm>
            <a:off x="2788920" y="1591056"/>
            <a:ext cx="32004" cy="32004"/>
          </a:xfrm>
          <a:prstGeom prst="ellipse">
            <a:avLst/>
          </a:prstGeom>
          <a:solidFill>
            <a:srgbClr val="6875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Oval 43"/>
          <p:cNvSpPr/>
          <p:nvPr/>
        </p:nvSpPr>
        <p:spPr>
          <a:xfrm>
            <a:off x="3127248" y="2075688"/>
            <a:ext cx="32004" cy="32004"/>
          </a:xfrm>
          <a:prstGeom prst="ellipse">
            <a:avLst/>
          </a:prstGeom>
          <a:solidFill>
            <a:srgbClr val="2A2D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Oval 44"/>
          <p:cNvSpPr/>
          <p:nvPr/>
        </p:nvSpPr>
        <p:spPr>
          <a:xfrm>
            <a:off x="3465576" y="2560320"/>
            <a:ext cx="32004" cy="32004"/>
          </a:xfrm>
          <a:prstGeom prst="ellipse">
            <a:avLst/>
          </a:prstGeom>
          <a:solidFill>
            <a:srgbClr val="2A2D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Oval 45"/>
          <p:cNvSpPr/>
          <p:nvPr/>
        </p:nvSpPr>
        <p:spPr>
          <a:xfrm>
            <a:off x="3803904" y="3044951"/>
            <a:ext cx="32004" cy="32004"/>
          </a:xfrm>
          <a:prstGeom prst="ellipse">
            <a:avLst/>
          </a:prstGeom>
          <a:solidFill>
            <a:srgbClr val="2A2D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Oval 46"/>
          <p:cNvSpPr/>
          <p:nvPr/>
        </p:nvSpPr>
        <p:spPr>
          <a:xfrm>
            <a:off x="4142231" y="3529584"/>
            <a:ext cx="32004" cy="32004"/>
          </a:xfrm>
          <a:prstGeom prst="ellipse">
            <a:avLst/>
          </a:prstGeom>
          <a:solidFill>
            <a:srgbClr val="2A2D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TextBox 47"/>
          <p:cNvSpPr txBox="1"/>
          <p:nvPr/>
        </p:nvSpPr>
        <p:spPr>
          <a:xfrm>
            <a:off x="594360" y="566928"/>
            <a:ext cx="18288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  <a:defRPr sz="4800" b="0">
                <a:solidFill>
                  <a:srgbClr val="252B50"/>
                </a:solidFill>
                <a:latin typeface="Geist Mono"/>
              </a:defRPr>
            </a:pPr>
            <a:r>
              <a:t>01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621792" y="1353312"/>
            <a:ext cx="45720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  <a:defRPr sz="900" b="1">
                <a:solidFill>
                  <a:srgbClr val="6875E8"/>
                </a:solidFill>
                <a:latin typeface="Instrument Sans"/>
              </a:defRPr>
            </a:pPr>
            <a:r>
              <a:t>COMPANY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621792" y="1709928"/>
            <a:ext cx="5943600" cy="2057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  <a:defRPr sz="3100" b="1">
                <a:solidFill>
                  <a:srgbClr val="F4F3EF"/>
                </a:solidFill>
                <a:latin typeface="Instrument Sans"/>
              </a:defRPr>
            </a:pPr>
            <a:r>
              <a:t>iMpact is an independent technology company.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621792" y="3886200"/>
            <a:ext cx="5715000" cy="1280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  <a:defRPr sz="1400" b="0">
                <a:solidFill>
                  <a:srgbClr val="9C9FA8"/>
                </a:solidFill>
                <a:latin typeface="Instrument Sans"/>
              </a:defRPr>
            </a:pPr>
            <a:r>
              <a:t>iMpact builds human-centered software and intelligent systems. ORION is its flagship product and the focus of current engineering work.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7360920" y="1325880"/>
            <a:ext cx="36576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  <a:defRPr sz="800" b="0">
                <a:solidFill>
                  <a:srgbClr val="31B9A5"/>
                </a:solidFill>
                <a:latin typeface="Geist Mono"/>
              </a:defRPr>
            </a:pPr>
            <a:r>
              <a:t>01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7818120" y="1325880"/>
            <a:ext cx="3657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  <a:defRPr sz="1200" b="0">
                <a:solidFill>
                  <a:srgbClr val="F4F3EF"/>
                </a:solidFill>
                <a:latin typeface="Instrument Sans"/>
              </a:defRPr>
            </a:pPr>
            <a:r>
              <a:t>Parent company: iMpact. Flagship product: ORION.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7360920" y="2286000"/>
            <a:ext cx="36576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  <a:defRPr sz="800" b="0">
                <a:solidFill>
                  <a:srgbClr val="31B9A5"/>
                </a:solidFill>
                <a:latin typeface="Geist Mono"/>
              </a:defRPr>
            </a:pPr>
            <a:r>
              <a:t>02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7818120" y="2286000"/>
            <a:ext cx="3657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  <a:defRPr sz="1200" b="0">
                <a:solidFill>
                  <a:srgbClr val="F4F3EF"/>
                </a:solidFill>
                <a:latin typeface="Instrument Sans"/>
              </a:defRPr>
            </a:pPr>
            <a:r>
              <a:t>Stage: product development with early-access requests open.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7360920" y="3246120"/>
            <a:ext cx="36576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  <a:defRPr sz="800" b="0">
                <a:solidFill>
                  <a:srgbClr val="31B9A5"/>
                </a:solidFill>
                <a:latin typeface="Geist Mono"/>
              </a:defRPr>
            </a:pPr>
            <a:r>
              <a:t>03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7818120" y="3246120"/>
            <a:ext cx="3657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  <a:defRPr sz="1200" b="0">
                <a:solidFill>
                  <a:srgbClr val="F4F3EF"/>
                </a:solidFill>
                <a:latin typeface="Instrument Sans"/>
              </a:defRPr>
            </a:pPr>
            <a:r>
              <a:t>A free website workspace is public; desktop-wide capabilities are still in development.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7360920" y="4206240"/>
            <a:ext cx="36576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  <a:defRPr sz="800" b="0">
                <a:solidFill>
                  <a:srgbClr val="31B9A5"/>
                </a:solidFill>
                <a:latin typeface="Geist Mono"/>
              </a:defRPr>
            </a:pPr>
            <a:r>
              <a:t>04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7818120" y="4206240"/>
            <a:ext cx="3657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  <a:defRPr sz="1200" b="0">
                <a:solidFill>
                  <a:srgbClr val="F4F3EF"/>
                </a:solidFill>
                <a:latin typeface="Instrument Sans"/>
              </a:defRPr>
            </a:pPr>
            <a:r>
              <a:t>No funding, revenue, customer, partnership, or award claims are made.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621792" y="6473952"/>
            <a:ext cx="731520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  <a:defRPr sz="700" b="0">
                <a:solidFill>
                  <a:srgbClr val="9C9FA8"/>
                </a:solidFill>
                <a:latin typeface="Geist Mono"/>
              </a:defRPr>
            </a:pPr>
            <a:r>
              <a:t>iMpact / ORION · September 2026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698480" y="6473952"/>
            <a:ext cx="82296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  <a:defRPr sz="700" b="0">
                <a:solidFill>
                  <a:srgbClr val="9C9FA8"/>
                </a:solidFill>
                <a:latin typeface="Geist Mono"/>
              </a:defRPr>
            </a:pPr>
            <a:r>
              <a:t>02 / 08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0D1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557784" y="475488"/>
            <a:ext cx="64008" cy="64008"/>
          </a:xfrm>
          <a:prstGeom prst="ellipse">
            <a:avLst/>
          </a:prstGeom>
          <a:solidFill>
            <a:srgbClr val="2A2D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96112" y="960120"/>
            <a:ext cx="32004" cy="32004"/>
          </a:xfrm>
          <a:prstGeom prst="ellipse">
            <a:avLst/>
          </a:prstGeom>
          <a:solidFill>
            <a:srgbClr val="2A2D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1234440" y="1444752"/>
            <a:ext cx="32004" cy="32004"/>
          </a:xfrm>
          <a:prstGeom prst="ellipse">
            <a:avLst/>
          </a:prstGeom>
          <a:solidFill>
            <a:srgbClr val="6875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1572768" y="1929384"/>
            <a:ext cx="32004" cy="32004"/>
          </a:xfrm>
          <a:prstGeom prst="ellipse">
            <a:avLst/>
          </a:prstGeom>
          <a:solidFill>
            <a:srgbClr val="2A2D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1911095" y="2414015"/>
            <a:ext cx="32004" cy="32004"/>
          </a:xfrm>
          <a:prstGeom prst="ellipse">
            <a:avLst/>
          </a:prstGeom>
          <a:solidFill>
            <a:srgbClr val="2A2D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2249424" y="2898648"/>
            <a:ext cx="32004" cy="32004"/>
          </a:xfrm>
          <a:prstGeom prst="ellipse">
            <a:avLst/>
          </a:prstGeom>
          <a:solidFill>
            <a:srgbClr val="2A2D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2587752" y="3383279"/>
            <a:ext cx="32004" cy="32004"/>
          </a:xfrm>
          <a:prstGeom prst="ellipse">
            <a:avLst/>
          </a:prstGeom>
          <a:solidFill>
            <a:srgbClr val="2A2D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2926080" y="3867912"/>
            <a:ext cx="32004" cy="32004"/>
          </a:xfrm>
          <a:prstGeom prst="ellipse">
            <a:avLst/>
          </a:prstGeom>
          <a:solidFill>
            <a:srgbClr val="2A2D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3264408" y="4352544"/>
            <a:ext cx="64008" cy="64008"/>
          </a:xfrm>
          <a:prstGeom prst="ellipse">
            <a:avLst/>
          </a:prstGeom>
          <a:solidFill>
            <a:srgbClr val="2A2D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3602736" y="4837176"/>
            <a:ext cx="32004" cy="32004"/>
          </a:xfrm>
          <a:prstGeom prst="ellipse">
            <a:avLst/>
          </a:prstGeom>
          <a:solidFill>
            <a:srgbClr val="2A2D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3941063" y="5321807"/>
            <a:ext cx="32004" cy="32004"/>
          </a:xfrm>
          <a:prstGeom prst="ellipse">
            <a:avLst/>
          </a:prstGeom>
          <a:solidFill>
            <a:srgbClr val="6875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4279392" y="5806440"/>
            <a:ext cx="32004" cy="32004"/>
          </a:xfrm>
          <a:prstGeom prst="ellipse">
            <a:avLst/>
          </a:prstGeom>
          <a:solidFill>
            <a:srgbClr val="2A2D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4617720" y="6291072"/>
            <a:ext cx="32004" cy="32004"/>
          </a:xfrm>
          <a:prstGeom prst="ellipse">
            <a:avLst/>
          </a:prstGeom>
          <a:solidFill>
            <a:srgbClr val="2A2D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4956048" y="557784"/>
            <a:ext cx="32004" cy="32004"/>
          </a:xfrm>
          <a:prstGeom prst="ellipse">
            <a:avLst/>
          </a:prstGeom>
          <a:solidFill>
            <a:srgbClr val="2A2D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5294376" y="1042415"/>
            <a:ext cx="32004" cy="32004"/>
          </a:xfrm>
          <a:prstGeom prst="ellipse">
            <a:avLst/>
          </a:prstGeom>
          <a:solidFill>
            <a:srgbClr val="2A2D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5632703" y="1527048"/>
            <a:ext cx="32004" cy="32004"/>
          </a:xfrm>
          <a:prstGeom prst="ellipse">
            <a:avLst/>
          </a:prstGeom>
          <a:solidFill>
            <a:srgbClr val="2A2D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5971031" y="2011679"/>
            <a:ext cx="64008" cy="64008"/>
          </a:xfrm>
          <a:prstGeom prst="ellipse">
            <a:avLst/>
          </a:prstGeom>
          <a:solidFill>
            <a:srgbClr val="2A2D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6309359" y="2496312"/>
            <a:ext cx="32004" cy="32004"/>
          </a:xfrm>
          <a:prstGeom prst="ellipse">
            <a:avLst/>
          </a:prstGeom>
          <a:solidFill>
            <a:srgbClr val="2A2D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6647688" y="2980944"/>
            <a:ext cx="32004" cy="32004"/>
          </a:xfrm>
          <a:prstGeom prst="ellipse">
            <a:avLst/>
          </a:prstGeom>
          <a:solidFill>
            <a:srgbClr val="6875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>
            <a:off x="6986016" y="3465576"/>
            <a:ext cx="32004" cy="32004"/>
          </a:xfrm>
          <a:prstGeom prst="ellipse">
            <a:avLst/>
          </a:prstGeom>
          <a:solidFill>
            <a:srgbClr val="2A2D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7324344" y="3950207"/>
            <a:ext cx="32004" cy="32004"/>
          </a:xfrm>
          <a:prstGeom prst="ellipse">
            <a:avLst/>
          </a:prstGeom>
          <a:solidFill>
            <a:srgbClr val="2A2D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>
            <a:off x="7662671" y="4434840"/>
            <a:ext cx="32004" cy="32004"/>
          </a:xfrm>
          <a:prstGeom prst="ellipse">
            <a:avLst/>
          </a:prstGeom>
          <a:solidFill>
            <a:srgbClr val="2A2D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8001000" y="4919472"/>
            <a:ext cx="32004" cy="32004"/>
          </a:xfrm>
          <a:prstGeom prst="ellipse">
            <a:avLst/>
          </a:prstGeom>
          <a:solidFill>
            <a:srgbClr val="2A2D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8339327" y="5404104"/>
            <a:ext cx="32004" cy="32004"/>
          </a:xfrm>
          <a:prstGeom prst="ellipse">
            <a:avLst/>
          </a:prstGeom>
          <a:solidFill>
            <a:srgbClr val="2A2D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Oval 25"/>
          <p:cNvSpPr/>
          <p:nvPr/>
        </p:nvSpPr>
        <p:spPr>
          <a:xfrm>
            <a:off x="8677656" y="5888736"/>
            <a:ext cx="64008" cy="64008"/>
          </a:xfrm>
          <a:prstGeom prst="ellipse">
            <a:avLst/>
          </a:prstGeom>
          <a:solidFill>
            <a:srgbClr val="2A2D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Oval 26"/>
          <p:cNvSpPr/>
          <p:nvPr/>
        </p:nvSpPr>
        <p:spPr>
          <a:xfrm>
            <a:off x="9015984" y="6373368"/>
            <a:ext cx="32004" cy="32004"/>
          </a:xfrm>
          <a:prstGeom prst="ellipse">
            <a:avLst/>
          </a:prstGeom>
          <a:solidFill>
            <a:srgbClr val="2A2D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Oval 27"/>
          <p:cNvSpPr/>
          <p:nvPr/>
        </p:nvSpPr>
        <p:spPr>
          <a:xfrm>
            <a:off x="9354312" y="640080"/>
            <a:ext cx="32004" cy="32004"/>
          </a:xfrm>
          <a:prstGeom prst="ellipse">
            <a:avLst/>
          </a:prstGeom>
          <a:solidFill>
            <a:srgbClr val="6875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Oval 28"/>
          <p:cNvSpPr/>
          <p:nvPr/>
        </p:nvSpPr>
        <p:spPr>
          <a:xfrm>
            <a:off x="9692640" y="1124712"/>
            <a:ext cx="32004" cy="32004"/>
          </a:xfrm>
          <a:prstGeom prst="ellipse">
            <a:avLst/>
          </a:prstGeom>
          <a:solidFill>
            <a:srgbClr val="2A2D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Oval 29"/>
          <p:cNvSpPr/>
          <p:nvPr/>
        </p:nvSpPr>
        <p:spPr>
          <a:xfrm>
            <a:off x="10030967" y="1609344"/>
            <a:ext cx="32004" cy="32004"/>
          </a:xfrm>
          <a:prstGeom prst="ellipse">
            <a:avLst/>
          </a:prstGeom>
          <a:solidFill>
            <a:srgbClr val="2A2D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Oval 30"/>
          <p:cNvSpPr/>
          <p:nvPr/>
        </p:nvSpPr>
        <p:spPr>
          <a:xfrm>
            <a:off x="10369296" y="2093976"/>
            <a:ext cx="32004" cy="32004"/>
          </a:xfrm>
          <a:prstGeom prst="ellipse">
            <a:avLst/>
          </a:prstGeom>
          <a:solidFill>
            <a:srgbClr val="2A2D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Oval 31"/>
          <p:cNvSpPr/>
          <p:nvPr/>
        </p:nvSpPr>
        <p:spPr>
          <a:xfrm>
            <a:off x="10707624" y="2578608"/>
            <a:ext cx="32004" cy="32004"/>
          </a:xfrm>
          <a:prstGeom prst="ellipse">
            <a:avLst/>
          </a:prstGeom>
          <a:solidFill>
            <a:srgbClr val="2A2D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Oval 32"/>
          <p:cNvSpPr/>
          <p:nvPr/>
        </p:nvSpPr>
        <p:spPr>
          <a:xfrm>
            <a:off x="11045952" y="3063239"/>
            <a:ext cx="32004" cy="32004"/>
          </a:xfrm>
          <a:prstGeom prst="ellipse">
            <a:avLst/>
          </a:prstGeom>
          <a:solidFill>
            <a:srgbClr val="2A2D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Oval 33"/>
          <p:cNvSpPr/>
          <p:nvPr/>
        </p:nvSpPr>
        <p:spPr>
          <a:xfrm>
            <a:off x="11384280" y="3547872"/>
            <a:ext cx="64008" cy="64008"/>
          </a:xfrm>
          <a:prstGeom prst="ellipse">
            <a:avLst/>
          </a:prstGeom>
          <a:solidFill>
            <a:srgbClr val="2A2D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Oval 34"/>
          <p:cNvSpPr/>
          <p:nvPr/>
        </p:nvSpPr>
        <p:spPr>
          <a:xfrm>
            <a:off x="11722608" y="4032504"/>
            <a:ext cx="32004" cy="32004"/>
          </a:xfrm>
          <a:prstGeom prst="ellipse">
            <a:avLst/>
          </a:prstGeom>
          <a:solidFill>
            <a:srgbClr val="2A2D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Oval 35"/>
          <p:cNvSpPr/>
          <p:nvPr/>
        </p:nvSpPr>
        <p:spPr>
          <a:xfrm>
            <a:off x="539496" y="4517136"/>
            <a:ext cx="32004" cy="32004"/>
          </a:xfrm>
          <a:prstGeom prst="ellipse">
            <a:avLst/>
          </a:prstGeom>
          <a:solidFill>
            <a:srgbClr val="6875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Oval 36"/>
          <p:cNvSpPr/>
          <p:nvPr/>
        </p:nvSpPr>
        <p:spPr>
          <a:xfrm>
            <a:off x="877824" y="5001768"/>
            <a:ext cx="32004" cy="32004"/>
          </a:xfrm>
          <a:prstGeom prst="ellipse">
            <a:avLst/>
          </a:prstGeom>
          <a:solidFill>
            <a:srgbClr val="2A2D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Oval 37"/>
          <p:cNvSpPr/>
          <p:nvPr/>
        </p:nvSpPr>
        <p:spPr>
          <a:xfrm>
            <a:off x="1216152" y="5486400"/>
            <a:ext cx="32004" cy="32004"/>
          </a:xfrm>
          <a:prstGeom prst="ellipse">
            <a:avLst/>
          </a:prstGeom>
          <a:solidFill>
            <a:srgbClr val="2A2D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Oval 38"/>
          <p:cNvSpPr/>
          <p:nvPr/>
        </p:nvSpPr>
        <p:spPr>
          <a:xfrm>
            <a:off x="1554480" y="5971032"/>
            <a:ext cx="32004" cy="32004"/>
          </a:xfrm>
          <a:prstGeom prst="ellipse">
            <a:avLst/>
          </a:prstGeom>
          <a:solidFill>
            <a:srgbClr val="2A2D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Oval 39"/>
          <p:cNvSpPr/>
          <p:nvPr/>
        </p:nvSpPr>
        <p:spPr>
          <a:xfrm>
            <a:off x="1892807" y="6455664"/>
            <a:ext cx="32004" cy="32004"/>
          </a:xfrm>
          <a:prstGeom prst="ellipse">
            <a:avLst/>
          </a:prstGeom>
          <a:solidFill>
            <a:srgbClr val="2A2D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Oval 40"/>
          <p:cNvSpPr/>
          <p:nvPr/>
        </p:nvSpPr>
        <p:spPr>
          <a:xfrm>
            <a:off x="2231136" y="722376"/>
            <a:ext cx="32004" cy="32004"/>
          </a:xfrm>
          <a:prstGeom prst="ellipse">
            <a:avLst/>
          </a:prstGeom>
          <a:solidFill>
            <a:srgbClr val="2A2D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Oval 41"/>
          <p:cNvSpPr/>
          <p:nvPr/>
        </p:nvSpPr>
        <p:spPr>
          <a:xfrm>
            <a:off x="2569464" y="1207008"/>
            <a:ext cx="64008" cy="64008"/>
          </a:xfrm>
          <a:prstGeom prst="ellipse">
            <a:avLst/>
          </a:prstGeom>
          <a:solidFill>
            <a:srgbClr val="2A2D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Oval 42"/>
          <p:cNvSpPr/>
          <p:nvPr/>
        </p:nvSpPr>
        <p:spPr>
          <a:xfrm>
            <a:off x="2907792" y="1691640"/>
            <a:ext cx="32004" cy="32004"/>
          </a:xfrm>
          <a:prstGeom prst="ellipse">
            <a:avLst/>
          </a:prstGeom>
          <a:solidFill>
            <a:srgbClr val="2A2D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Oval 43"/>
          <p:cNvSpPr/>
          <p:nvPr/>
        </p:nvSpPr>
        <p:spPr>
          <a:xfrm>
            <a:off x="3246120" y="2176272"/>
            <a:ext cx="32004" cy="32004"/>
          </a:xfrm>
          <a:prstGeom prst="ellipse">
            <a:avLst/>
          </a:prstGeom>
          <a:solidFill>
            <a:srgbClr val="6875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Oval 44"/>
          <p:cNvSpPr/>
          <p:nvPr/>
        </p:nvSpPr>
        <p:spPr>
          <a:xfrm>
            <a:off x="3584448" y="2660903"/>
            <a:ext cx="32004" cy="32004"/>
          </a:xfrm>
          <a:prstGeom prst="ellipse">
            <a:avLst/>
          </a:prstGeom>
          <a:solidFill>
            <a:srgbClr val="2A2D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Oval 45"/>
          <p:cNvSpPr/>
          <p:nvPr/>
        </p:nvSpPr>
        <p:spPr>
          <a:xfrm>
            <a:off x="3922776" y="3145536"/>
            <a:ext cx="32004" cy="32004"/>
          </a:xfrm>
          <a:prstGeom prst="ellipse">
            <a:avLst/>
          </a:prstGeom>
          <a:solidFill>
            <a:srgbClr val="2A2D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Oval 46"/>
          <p:cNvSpPr/>
          <p:nvPr/>
        </p:nvSpPr>
        <p:spPr>
          <a:xfrm>
            <a:off x="4261103" y="3630168"/>
            <a:ext cx="32004" cy="32004"/>
          </a:xfrm>
          <a:prstGeom prst="ellipse">
            <a:avLst/>
          </a:prstGeom>
          <a:solidFill>
            <a:srgbClr val="2A2D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TextBox 47"/>
          <p:cNvSpPr txBox="1"/>
          <p:nvPr/>
        </p:nvSpPr>
        <p:spPr>
          <a:xfrm>
            <a:off x="594360" y="566928"/>
            <a:ext cx="18288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  <a:defRPr sz="4800" b="0">
                <a:solidFill>
                  <a:srgbClr val="252B50"/>
                </a:solidFill>
                <a:latin typeface="Geist Mono"/>
              </a:defRPr>
            </a:pPr>
            <a:r>
              <a:t>02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621792" y="1353312"/>
            <a:ext cx="45720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  <a:defRPr sz="900" b="1">
                <a:solidFill>
                  <a:srgbClr val="6875E8"/>
                </a:solidFill>
                <a:latin typeface="Instrument Sans"/>
              </a:defRPr>
            </a:pPr>
            <a:r>
              <a:t>PROBLEM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621792" y="1709928"/>
            <a:ext cx="5943600" cy="2057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  <a:defRPr sz="3100" b="1">
                <a:solidFill>
                  <a:srgbClr val="F4F3EF"/>
                </a:solidFill>
                <a:latin typeface="Instrument Sans"/>
              </a:defRPr>
            </a:pPr>
            <a:r>
              <a:t>Assistance today sits beside the work instead of inside it.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621792" y="3886200"/>
            <a:ext cx="5715000" cy="1280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  <a:defRPr sz="1400" b="0">
                <a:solidFill>
                  <a:srgbClr val="9C9FA8"/>
                </a:solidFill>
                <a:latin typeface="Instrument Sans"/>
              </a:defRPr>
            </a:pPr>
            <a:r>
              <a:t>Most assistants require a person to restate context that is already on screen, then act in ways that cannot be inspected or stopped mid-flight.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7360920" y="1325880"/>
            <a:ext cx="36576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  <a:defRPr sz="800" b="0">
                <a:solidFill>
                  <a:srgbClr val="31B9A5"/>
                </a:solidFill>
                <a:latin typeface="Geist Mono"/>
              </a:defRPr>
            </a:pPr>
            <a:r>
              <a:t>01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7818120" y="1325880"/>
            <a:ext cx="3657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  <a:defRPr sz="1200" b="0">
                <a:solidFill>
                  <a:srgbClr val="F4F3EF"/>
                </a:solidFill>
                <a:latin typeface="Instrument Sans"/>
              </a:defRPr>
            </a:pPr>
            <a:r>
              <a:t>Context is re-entered by hand: copy, paste, re-explain.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7360920" y="2286000"/>
            <a:ext cx="36576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  <a:defRPr sz="800" b="0">
                <a:solidFill>
                  <a:srgbClr val="31B9A5"/>
                </a:solidFill>
                <a:latin typeface="Geist Mono"/>
              </a:defRPr>
            </a:pPr>
            <a:r>
              <a:t>02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7818120" y="2286000"/>
            <a:ext cx="3657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  <a:defRPr sz="1200" b="0">
                <a:solidFill>
                  <a:srgbClr val="F4F3EF"/>
                </a:solidFill>
                <a:latin typeface="Instrument Sans"/>
              </a:defRPr>
            </a:pPr>
            <a:r>
              <a:t>Actions are opaque, so trust caps at drafting text.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7360920" y="3246120"/>
            <a:ext cx="36576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  <a:defRPr sz="800" b="0">
                <a:solidFill>
                  <a:srgbClr val="31B9A5"/>
                </a:solidFill>
                <a:latin typeface="Geist Mono"/>
              </a:defRPr>
            </a:pPr>
            <a:r>
              <a:t>03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7818120" y="3246120"/>
            <a:ext cx="3657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  <a:defRPr sz="1200" b="0">
                <a:solidFill>
                  <a:srgbClr val="F4F3EF"/>
                </a:solidFill>
                <a:latin typeface="Instrument Sans"/>
              </a:defRPr>
            </a:pPr>
            <a:r>
              <a:t>Provider lock-in decides capability, latency, privacy, and cost.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621792" y="6473952"/>
            <a:ext cx="731520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  <a:defRPr sz="700" b="0">
                <a:solidFill>
                  <a:srgbClr val="9C9FA8"/>
                </a:solidFill>
                <a:latin typeface="Geist Mono"/>
              </a:defRPr>
            </a:pPr>
            <a:r>
              <a:t>iMpact / ORION · September 2026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10698480" y="6473952"/>
            <a:ext cx="82296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  <a:defRPr sz="700" b="0">
                <a:solidFill>
                  <a:srgbClr val="9C9FA8"/>
                </a:solidFill>
                <a:latin typeface="Geist Mono"/>
              </a:defRPr>
            </a:pPr>
            <a:r>
              <a:t>03 / 08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0D1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676656" y="576072"/>
            <a:ext cx="64008" cy="64008"/>
          </a:xfrm>
          <a:prstGeom prst="ellipse">
            <a:avLst/>
          </a:prstGeom>
          <a:solidFill>
            <a:srgbClr val="2A2D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1014983" y="1060704"/>
            <a:ext cx="32004" cy="32004"/>
          </a:xfrm>
          <a:prstGeom prst="ellipse">
            <a:avLst/>
          </a:prstGeom>
          <a:solidFill>
            <a:srgbClr val="2A2D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1353312" y="1545336"/>
            <a:ext cx="32004" cy="32004"/>
          </a:xfrm>
          <a:prstGeom prst="ellipse">
            <a:avLst/>
          </a:prstGeom>
          <a:solidFill>
            <a:srgbClr val="2A2D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1691640" y="2029967"/>
            <a:ext cx="32004" cy="32004"/>
          </a:xfrm>
          <a:prstGeom prst="ellipse">
            <a:avLst/>
          </a:prstGeom>
          <a:solidFill>
            <a:srgbClr val="6875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2029968" y="2514600"/>
            <a:ext cx="32004" cy="32004"/>
          </a:xfrm>
          <a:prstGeom prst="ellipse">
            <a:avLst/>
          </a:prstGeom>
          <a:solidFill>
            <a:srgbClr val="2A2D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2368296" y="2999232"/>
            <a:ext cx="32004" cy="32004"/>
          </a:xfrm>
          <a:prstGeom prst="ellipse">
            <a:avLst/>
          </a:prstGeom>
          <a:solidFill>
            <a:srgbClr val="2A2D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2706624" y="3483863"/>
            <a:ext cx="32004" cy="32004"/>
          </a:xfrm>
          <a:prstGeom prst="ellipse">
            <a:avLst/>
          </a:prstGeom>
          <a:solidFill>
            <a:srgbClr val="2A2D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44952" y="3968496"/>
            <a:ext cx="32004" cy="32004"/>
          </a:xfrm>
          <a:prstGeom prst="ellipse">
            <a:avLst/>
          </a:prstGeom>
          <a:solidFill>
            <a:srgbClr val="2A2D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3383280" y="4453128"/>
            <a:ext cx="64008" cy="64008"/>
          </a:xfrm>
          <a:prstGeom prst="ellipse">
            <a:avLst/>
          </a:prstGeom>
          <a:solidFill>
            <a:srgbClr val="2A2D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3721608" y="4937759"/>
            <a:ext cx="32004" cy="32004"/>
          </a:xfrm>
          <a:prstGeom prst="ellipse">
            <a:avLst/>
          </a:prstGeom>
          <a:solidFill>
            <a:srgbClr val="2A2D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4059935" y="5422392"/>
            <a:ext cx="32004" cy="32004"/>
          </a:xfrm>
          <a:prstGeom prst="ellipse">
            <a:avLst/>
          </a:prstGeom>
          <a:solidFill>
            <a:srgbClr val="2A2D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4398264" y="5907024"/>
            <a:ext cx="32004" cy="32004"/>
          </a:xfrm>
          <a:prstGeom prst="ellipse">
            <a:avLst/>
          </a:prstGeom>
          <a:solidFill>
            <a:srgbClr val="6875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4736592" y="6391656"/>
            <a:ext cx="32004" cy="32004"/>
          </a:xfrm>
          <a:prstGeom prst="ellipse">
            <a:avLst/>
          </a:prstGeom>
          <a:solidFill>
            <a:srgbClr val="2A2D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5074920" y="658368"/>
            <a:ext cx="32004" cy="32004"/>
          </a:xfrm>
          <a:prstGeom prst="ellipse">
            <a:avLst/>
          </a:prstGeom>
          <a:solidFill>
            <a:srgbClr val="2A2D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5413248" y="1143000"/>
            <a:ext cx="32004" cy="32004"/>
          </a:xfrm>
          <a:prstGeom prst="ellipse">
            <a:avLst/>
          </a:prstGeom>
          <a:solidFill>
            <a:srgbClr val="2A2D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5751576" y="1627632"/>
            <a:ext cx="32004" cy="32004"/>
          </a:xfrm>
          <a:prstGeom prst="ellipse">
            <a:avLst/>
          </a:prstGeom>
          <a:solidFill>
            <a:srgbClr val="2A2D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6089903" y="2112263"/>
            <a:ext cx="64008" cy="64008"/>
          </a:xfrm>
          <a:prstGeom prst="ellipse">
            <a:avLst/>
          </a:prstGeom>
          <a:solidFill>
            <a:srgbClr val="2A2D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6428231" y="2596896"/>
            <a:ext cx="32004" cy="32004"/>
          </a:xfrm>
          <a:prstGeom prst="ellipse">
            <a:avLst/>
          </a:prstGeom>
          <a:solidFill>
            <a:srgbClr val="2A2D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6766559" y="3081527"/>
            <a:ext cx="32004" cy="32004"/>
          </a:xfrm>
          <a:prstGeom prst="ellipse">
            <a:avLst/>
          </a:prstGeom>
          <a:solidFill>
            <a:srgbClr val="2A2D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>
            <a:off x="7104888" y="3566160"/>
            <a:ext cx="32004" cy="32004"/>
          </a:xfrm>
          <a:prstGeom prst="ellipse">
            <a:avLst/>
          </a:prstGeom>
          <a:solidFill>
            <a:srgbClr val="6875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7443216" y="4050791"/>
            <a:ext cx="32004" cy="32004"/>
          </a:xfrm>
          <a:prstGeom prst="ellipse">
            <a:avLst/>
          </a:prstGeom>
          <a:solidFill>
            <a:srgbClr val="2A2D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>
            <a:off x="7781544" y="4535424"/>
            <a:ext cx="32004" cy="32004"/>
          </a:xfrm>
          <a:prstGeom prst="ellipse">
            <a:avLst/>
          </a:prstGeom>
          <a:solidFill>
            <a:srgbClr val="2A2D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8119871" y="5020056"/>
            <a:ext cx="32004" cy="32004"/>
          </a:xfrm>
          <a:prstGeom prst="ellipse">
            <a:avLst/>
          </a:prstGeom>
          <a:solidFill>
            <a:srgbClr val="2A2D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8458200" y="5504688"/>
            <a:ext cx="32004" cy="32004"/>
          </a:xfrm>
          <a:prstGeom prst="ellipse">
            <a:avLst/>
          </a:prstGeom>
          <a:solidFill>
            <a:srgbClr val="2A2D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Oval 25"/>
          <p:cNvSpPr/>
          <p:nvPr/>
        </p:nvSpPr>
        <p:spPr>
          <a:xfrm>
            <a:off x="8796528" y="5989320"/>
            <a:ext cx="64008" cy="64008"/>
          </a:xfrm>
          <a:prstGeom prst="ellipse">
            <a:avLst/>
          </a:prstGeom>
          <a:solidFill>
            <a:srgbClr val="2A2D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Oval 26"/>
          <p:cNvSpPr/>
          <p:nvPr/>
        </p:nvSpPr>
        <p:spPr>
          <a:xfrm>
            <a:off x="9134856" y="6473952"/>
            <a:ext cx="32004" cy="32004"/>
          </a:xfrm>
          <a:prstGeom prst="ellipse">
            <a:avLst/>
          </a:prstGeom>
          <a:solidFill>
            <a:srgbClr val="2A2D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Oval 27"/>
          <p:cNvSpPr/>
          <p:nvPr/>
        </p:nvSpPr>
        <p:spPr>
          <a:xfrm>
            <a:off x="9473184" y="740664"/>
            <a:ext cx="32004" cy="32004"/>
          </a:xfrm>
          <a:prstGeom prst="ellipse">
            <a:avLst/>
          </a:prstGeom>
          <a:solidFill>
            <a:srgbClr val="2A2D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Oval 28"/>
          <p:cNvSpPr/>
          <p:nvPr/>
        </p:nvSpPr>
        <p:spPr>
          <a:xfrm>
            <a:off x="9811512" y="1225296"/>
            <a:ext cx="32004" cy="32004"/>
          </a:xfrm>
          <a:prstGeom prst="ellipse">
            <a:avLst/>
          </a:prstGeom>
          <a:solidFill>
            <a:srgbClr val="6875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Oval 29"/>
          <p:cNvSpPr/>
          <p:nvPr/>
        </p:nvSpPr>
        <p:spPr>
          <a:xfrm>
            <a:off x="10149840" y="1709928"/>
            <a:ext cx="32004" cy="32004"/>
          </a:xfrm>
          <a:prstGeom prst="ellipse">
            <a:avLst/>
          </a:prstGeom>
          <a:solidFill>
            <a:srgbClr val="2A2D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Oval 30"/>
          <p:cNvSpPr/>
          <p:nvPr/>
        </p:nvSpPr>
        <p:spPr>
          <a:xfrm>
            <a:off x="10488167" y="2194560"/>
            <a:ext cx="32004" cy="32004"/>
          </a:xfrm>
          <a:prstGeom prst="ellipse">
            <a:avLst/>
          </a:prstGeom>
          <a:solidFill>
            <a:srgbClr val="2A2D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Oval 31"/>
          <p:cNvSpPr/>
          <p:nvPr/>
        </p:nvSpPr>
        <p:spPr>
          <a:xfrm>
            <a:off x="10826496" y="2679191"/>
            <a:ext cx="32004" cy="32004"/>
          </a:xfrm>
          <a:prstGeom prst="ellipse">
            <a:avLst/>
          </a:prstGeom>
          <a:solidFill>
            <a:srgbClr val="2A2D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Oval 32"/>
          <p:cNvSpPr/>
          <p:nvPr/>
        </p:nvSpPr>
        <p:spPr>
          <a:xfrm>
            <a:off x="11164824" y="3163824"/>
            <a:ext cx="32004" cy="32004"/>
          </a:xfrm>
          <a:prstGeom prst="ellipse">
            <a:avLst/>
          </a:prstGeom>
          <a:solidFill>
            <a:srgbClr val="2A2D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Oval 33"/>
          <p:cNvSpPr/>
          <p:nvPr/>
        </p:nvSpPr>
        <p:spPr>
          <a:xfrm>
            <a:off x="11503152" y="3648456"/>
            <a:ext cx="64008" cy="64008"/>
          </a:xfrm>
          <a:prstGeom prst="ellipse">
            <a:avLst/>
          </a:prstGeom>
          <a:solidFill>
            <a:srgbClr val="2A2D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Oval 34"/>
          <p:cNvSpPr/>
          <p:nvPr/>
        </p:nvSpPr>
        <p:spPr>
          <a:xfrm>
            <a:off x="320040" y="4133087"/>
            <a:ext cx="32004" cy="32004"/>
          </a:xfrm>
          <a:prstGeom prst="ellipse">
            <a:avLst/>
          </a:prstGeom>
          <a:solidFill>
            <a:srgbClr val="2A2D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Oval 35"/>
          <p:cNvSpPr/>
          <p:nvPr/>
        </p:nvSpPr>
        <p:spPr>
          <a:xfrm>
            <a:off x="658368" y="4617720"/>
            <a:ext cx="32004" cy="32004"/>
          </a:xfrm>
          <a:prstGeom prst="ellipse">
            <a:avLst/>
          </a:prstGeom>
          <a:solidFill>
            <a:srgbClr val="2A2D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Oval 36"/>
          <p:cNvSpPr/>
          <p:nvPr/>
        </p:nvSpPr>
        <p:spPr>
          <a:xfrm>
            <a:off x="996695" y="5102352"/>
            <a:ext cx="32004" cy="32004"/>
          </a:xfrm>
          <a:prstGeom prst="ellipse">
            <a:avLst/>
          </a:prstGeom>
          <a:solidFill>
            <a:srgbClr val="6875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Oval 37"/>
          <p:cNvSpPr/>
          <p:nvPr/>
        </p:nvSpPr>
        <p:spPr>
          <a:xfrm>
            <a:off x="1335024" y="5586983"/>
            <a:ext cx="32004" cy="32004"/>
          </a:xfrm>
          <a:prstGeom prst="ellipse">
            <a:avLst/>
          </a:prstGeom>
          <a:solidFill>
            <a:srgbClr val="2A2D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Oval 38"/>
          <p:cNvSpPr/>
          <p:nvPr/>
        </p:nvSpPr>
        <p:spPr>
          <a:xfrm>
            <a:off x="1673352" y="6071616"/>
            <a:ext cx="32004" cy="32004"/>
          </a:xfrm>
          <a:prstGeom prst="ellipse">
            <a:avLst/>
          </a:prstGeom>
          <a:solidFill>
            <a:srgbClr val="2A2D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Oval 39"/>
          <p:cNvSpPr/>
          <p:nvPr/>
        </p:nvSpPr>
        <p:spPr>
          <a:xfrm>
            <a:off x="2011680" y="338328"/>
            <a:ext cx="32004" cy="32004"/>
          </a:xfrm>
          <a:prstGeom prst="ellipse">
            <a:avLst/>
          </a:prstGeom>
          <a:solidFill>
            <a:srgbClr val="2A2D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Oval 40"/>
          <p:cNvSpPr/>
          <p:nvPr/>
        </p:nvSpPr>
        <p:spPr>
          <a:xfrm>
            <a:off x="2350008" y="822959"/>
            <a:ext cx="32004" cy="32004"/>
          </a:xfrm>
          <a:prstGeom prst="ellipse">
            <a:avLst/>
          </a:prstGeom>
          <a:solidFill>
            <a:srgbClr val="2A2D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Oval 41"/>
          <p:cNvSpPr/>
          <p:nvPr/>
        </p:nvSpPr>
        <p:spPr>
          <a:xfrm>
            <a:off x="2688336" y="1307592"/>
            <a:ext cx="64008" cy="64008"/>
          </a:xfrm>
          <a:prstGeom prst="ellipse">
            <a:avLst/>
          </a:prstGeom>
          <a:solidFill>
            <a:srgbClr val="2A2D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Oval 42"/>
          <p:cNvSpPr/>
          <p:nvPr/>
        </p:nvSpPr>
        <p:spPr>
          <a:xfrm>
            <a:off x="3026664" y="1792224"/>
            <a:ext cx="32004" cy="32004"/>
          </a:xfrm>
          <a:prstGeom prst="ellipse">
            <a:avLst/>
          </a:prstGeom>
          <a:solidFill>
            <a:srgbClr val="2A2D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Oval 43"/>
          <p:cNvSpPr/>
          <p:nvPr/>
        </p:nvSpPr>
        <p:spPr>
          <a:xfrm>
            <a:off x="3364992" y="2276856"/>
            <a:ext cx="32004" cy="32004"/>
          </a:xfrm>
          <a:prstGeom prst="ellipse">
            <a:avLst/>
          </a:prstGeom>
          <a:solidFill>
            <a:srgbClr val="2A2D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Oval 44"/>
          <p:cNvSpPr/>
          <p:nvPr/>
        </p:nvSpPr>
        <p:spPr>
          <a:xfrm>
            <a:off x="3703320" y="2761488"/>
            <a:ext cx="32004" cy="32004"/>
          </a:xfrm>
          <a:prstGeom prst="ellipse">
            <a:avLst/>
          </a:prstGeom>
          <a:solidFill>
            <a:srgbClr val="6875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Oval 45"/>
          <p:cNvSpPr/>
          <p:nvPr/>
        </p:nvSpPr>
        <p:spPr>
          <a:xfrm>
            <a:off x="4041648" y="3246120"/>
            <a:ext cx="32004" cy="32004"/>
          </a:xfrm>
          <a:prstGeom prst="ellipse">
            <a:avLst/>
          </a:prstGeom>
          <a:solidFill>
            <a:srgbClr val="2A2D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Oval 46"/>
          <p:cNvSpPr/>
          <p:nvPr/>
        </p:nvSpPr>
        <p:spPr>
          <a:xfrm>
            <a:off x="4379976" y="3730752"/>
            <a:ext cx="32004" cy="32004"/>
          </a:xfrm>
          <a:prstGeom prst="ellipse">
            <a:avLst/>
          </a:prstGeom>
          <a:solidFill>
            <a:srgbClr val="2A2D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TextBox 47"/>
          <p:cNvSpPr txBox="1"/>
          <p:nvPr/>
        </p:nvSpPr>
        <p:spPr>
          <a:xfrm>
            <a:off x="594360" y="566928"/>
            <a:ext cx="18288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  <a:defRPr sz="4800" b="0">
                <a:solidFill>
                  <a:srgbClr val="252B50"/>
                </a:solidFill>
                <a:latin typeface="Geist Mono"/>
              </a:defRPr>
            </a:pPr>
            <a:r>
              <a:t>03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621792" y="1353312"/>
            <a:ext cx="45720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  <a:defRPr sz="900" b="1">
                <a:solidFill>
                  <a:srgbClr val="6875E8"/>
                </a:solidFill>
                <a:latin typeface="Instrument Sans"/>
              </a:defRPr>
            </a:pPr>
            <a:r>
              <a:t>THESIS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621792" y="1709928"/>
            <a:ext cx="5943600" cy="2057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  <a:defRPr sz="3100" b="1">
                <a:solidFill>
                  <a:srgbClr val="F4F3EF"/>
                </a:solidFill>
                <a:latin typeface="Instrument Sans"/>
              </a:defRPr>
            </a:pPr>
            <a:r>
              <a:t>Contextual, inspectable, and interruptible by design.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621792" y="3886200"/>
            <a:ext cx="5715000" cy="1280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  <a:defRPr sz="1400" b="0">
                <a:solidFill>
                  <a:srgbClr val="9C9FA8"/>
                </a:solidFill>
                <a:latin typeface="Instrument Sans"/>
              </a:defRPr>
            </a:pPr>
            <a:r>
              <a:t>ORION is being built around three commitments that shape the architecture rather than the marketing.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7360920" y="1325880"/>
            <a:ext cx="36576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  <a:defRPr sz="800" b="0">
                <a:solidFill>
                  <a:srgbClr val="31B9A5"/>
                </a:solidFill>
                <a:latin typeface="Geist Mono"/>
              </a:defRPr>
            </a:pPr>
            <a:r>
              <a:t>01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7818120" y="1325880"/>
            <a:ext cx="3657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  <a:defRPr sz="1200" b="0">
                <a:solidFill>
                  <a:srgbClr val="F4F3EF"/>
                </a:solidFill>
                <a:latin typeface="Instrument Sans"/>
              </a:defRPr>
            </a:pPr>
            <a:r>
              <a:t>Start from the task and context a person explicitly permits.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7360920" y="2286000"/>
            <a:ext cx="36576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  <a:defRPr sz="800" b="0">
                <a:solidFill>
                  <a:srgbClr val="31B9A5"/>
                </a:solidFill>
                <a:latin typeface="Geist Mono"/>
              </a:defRPr>
            </a:pPr>
            <a:r>
              <a:t>02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7818120" y="2286000"/>
            <a:ext cx="3657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  <a:defRPr sz="1200" b="0">
                <a:solidFill>
                  <a:srgbClr val="F4F3EF"/>
                </a:solidFill>
                <a:latin typeface="Instrument Sans"/>
              </a:defRPr>
            </a:pPr>
            <a:r>
              <a:t>Make planning, permissions, tool choice, and history readable.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7360920" y="3246120"/>
            <a:ext cx="36576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  <a:defRPr sz="800" b="0">
                <a:solidFill>
                  <a:srgbClr val="31B9A5"/>
                </a:solidFill>
                <a:latin typeface="Geist Mono"/>
              </a:defRPr>
            </a:pPr>
            <a:r>
              <a:t>03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7818120" y="3246120"/>
            <a:ext cx="3657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  <a:defRPr sz="1200" b="0">
                <a:solidFill>
                  <a:srgbClr val="F4F3EF"/>
                </a:solidFill>
                <a:latin typeface="Instrument Sans"/>
              </a:defRPr>
            </a:pPr>
            <a:r>
              <a:t>Route each step to a model by capability, latency, privacy, and cost.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621792" y="6473952"/>
            <a:ext cx="731520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  <a:defRPr sz="700" b="0">
                <a:solidFill>
                  <a:srgbClr val="9C9FA8"/>
                </a:solidFill>
                <a:latin typeface="Geist Mono"/>
              </a:defRPr>
            </a:pPr>
            <a:r>
              <a:t>iMpact / ORION · September 2026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10698480" y="6473952"/>
            <a:ext cx="82296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  <a:defRPr sz="700" b="0">
                <a:solidFill>
                  <a:srgbClr val="9C9FA8"/>
                </a:solidFill>
                <a:latin typeface="Geist Mono"/>
              </a:defRPr>
            </a:pPr>
            <a:r>
              <a:t>04 / 08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0D1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795528" y="676656"/>
            <a:ext cx="64008" cy="64008"/>
          </a:xfrm>
          <a:prstGeom prst="ellipse">
            <a:avLst/>
          </a:prstGeom>
          <a:solidFill>
            <a:srgbClr val="2A2D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1133856" y="1161288"/>
            <a:ext cx="32004" cy="32004"/>
          </a:xfrm>
          <a:prstGeom prst="ellipse">
            <a:avLst/>
          </a:prstGeom>
          <a:solidFill>
            <a:srgbClr val="2A2D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1472184" y="1645920"/>
            <a:ext cx="32004" cy="32004"/>
          </a:xfrm>
          <a:prstGeom prst="ellipse">
            <a:avLst/>
          </a:prstGeom>
          <a:solidFill>
            <a:srgbClr val="2A2D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1810512" y="2130551"/>
            <a:ext cx="32004" cy="32004"/>
          </a:xfrm>
          <a:prstGeom prst="ellipse">
            <a:avLst/>
          </a:prstGeom>
          <a:solidFill>
            <a:srgbClr val="2A2D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2148840" y="2615184"/>
            <a:ext cx="32004" cy="32004"/>
          </a:xfrm>
          <a:prstGeom prst="ellipse">
            <a:avLst/>
          </a:prstGeom>
          <a:solidFill>
            <a:srgbClr val="6875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2487168" y="3099815"/>
            <a:ext cx="32004" cy="32004"/>
          </a:xfrm>
          <a:prstGeom prst="ellipse">
            <a:avLst/>
          </a:prstGeom>
          <a:solidFill>
            <a:srgbClr val="2A2D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2825496" y="3584448"/>
            <a:ext cx="32004" cy="32004"/>
          </a:xfrm>
          <a:prstGeom prst="ellipse">
            <a:avLst/>
          </a:prstGeom>
          <a:solidFill>
            <a:srgbClr val="2A2D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163824" y="4069080"/>
            <a:ext cx="32004" cy="32004"/>
          </a:xfrm>
          <a:prstGeom prst="ellipse">
            <a:avLst/>
          </a:prstGeom>
          <a:solidFill>
            <a:srgbClr val="2A2D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3502152" y="4553712"/>
            <a:ext cx="64008" cy="64008"/>
          </a:xfrm>
          <a:prstGeom prst="ellipse">
            <a:avLst/>
          </a:prstGeom>
          <a:solidFill>
            <a:srgbClr val="2A2D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3840480" y="5038344"/>
            <a:ext cx="32004" cy="32004"/>
          </a:xfrm>
          <a:prstGeom prst="ellipse">
            <a:avLst/>
          </a:prstGeom>
          <a:solidFill>
            <a:srgbClr val="2A2D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4178807" y="5522976"/>
            <a:ext cx="32004" cy="32004"/>
          </a:xfrm>
          <a:prstGeom prst="ellipse">
            <a:avLst/>
          </a:prstGeom>
          <a:solidFill>
            <a:srgbClr val="2A2D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4517136" y="6007607"/>
            <a:ext cx="32004" cy="32004"/>
          </a:xfrm>
          <a:prstGeom prst="ellipse">
            <a:avLst/>
          </a:prstGeom>
          <a:solidFill>
            <a:srgbClr val="2A2D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4855464" y="274320"/>
            <a:ext cx="32004" cy="32004"/>
          </a:xfrm>
          <a:prstGeom prst="ellipse">
            <a:avLst/>
          </a:prstGeom>
          <a:solidFill>
            <a:srgbClr val="6875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5193792" y="758952"/>
            <a:ext cx="32004" cy="32004"/>
          </a:xfrm>
          <a:prstGeom prst="ellipse">
            <a:avLst/>
          </a:prstGeom>
          <a:solidFill>
            <a:srgbClr val="2A2D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5532120" y="1243584"/>
            <a:ext cx="32004" cy="32004"/>
          </a:xfrm>
          <a:prstGeom prst="ellipse">
            <a:avLst/>
          </a:prstGeom>
          <a:solidFill>
            <a:srgbClr val="2A2D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5870448" y="1728216"/>
            <a:ext cx="32004" cy="32004"/>
          </a:xfrm>
          <a:prstGeom prst="ellipse">
            <a:avLst/>
          </a:prstGeom>
          <a:solidFill>
            <a:srgbClr val="2A2D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6208776" y="2212848"/>
            <a:ext cx="64008" cy="64008"/>
          </a:xfrm>
          <a:prstGeom prst="ellipse">
            <a:avLst/>
          </a:prstGeom>
          <a:solidFill>
            <a:srgbClr val="2A2D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6547103" y="2697479"/>
            <a:ext cx="32004" cy="32004"/>
          </a:xfrm>
          <a:prstGeom prst="ellipse">
            <a:avLst/>
          </a:prstGeom>
          <a:solidFill>
            <a:srgbClr val="2A2D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6885431" y="3182112"/>
            <a:ext cx="32004" cy="32004"/>
          </a:xfrm>
          <a:prstGeom prst="ellipse">
            <a:avLst/>
          </a:prstGeom>
          <a:solidFill>
            <a:srgbClr val="2A2D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>
            <a:off x="7223759" y="3666744"/>
            <a:ext cx="32004" cy="32004"/>
          </a:xfrm>
          <a:prstGeom prst="ellipse">
            <a:avLst/>
          </a:prstGeom>
          <a:solidFill>
            <a:srgbClr val="2A2D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7562088" y="4151376"/>
            <a:ext cx="32004" cy="32004"/>
          </a:xfrm>
          <a:prstGeom prst="ellipse">
            <a:avLst/>
          </a:prstGeom>
          <a:solidFill>
            <a:srgbClr val="6875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>
            <a:off x="7900415" y="4636007"/>
            <a:ext cx="32004" cy="32004"/>
          </a:xfrm>
          <a:prstGeom prst="ellipse">
            <a:avLst/>
          </a:prstGeom>
          <a:solidFill>
            <a:srgbClr val="2A2D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8238744" y="5120640"/>
            <a:ext cx="32004" cy="32004"/>
          </a:xfrm>
          <a:prstGeom prst="ellipse">
            <a:avLst/>
          </a:prstGeom>
          <a:solidFill>
            <a:srgbClr val="2A2D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8577072" y="5605272"/>
            <a:ext cx="32004" cy="32004"/>
          </a:xfrm>
          <a:prstGeom prst="ellipse">
            <a:avLst/>
          </a:prstGeom>
          <a:solidFill>
            <a:srgbClr val="2A2D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Oval 25"/>
          <p:cNvSpPr/>
          <p:nvPr/>
        </p:nvSpPr>
        <p:spPr>
          <a:xfrm>
            <a:off x="8915400" y="6089904"/>
            <a:ext cx="64008" cy="64008"/>
          </a:xfrm>
          <a:prstGeom prst="ellipse">
            <a:avLst/>
          </a:prstGeom>
          <a:solidFill>
            <a:srgbClr val="2A2D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Oval 26"/>
          <p:cNvSpPr/>
          <p:nvPr/>
        </p:nvSpPr>
        <p:spPr>
          <a:xfrm>
            <a:off x="9253728" y="356616"/>
            <a:ext cx="32004" cy="32004"/>
          </a:xfrm>
          <a:prstGeom prst="ellipse">
            <a:avLst/>
          </a:prstGeom>
          <a:solidFill>
            <a:srgbClr val="2A2D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Oval 27"/>
          <p:cNvSpPr/>
          <p:nvPr/>
        </p:nvSpPr>
        <p:spPr>
          <a:xfrm>
            <a:off x="9592056" y="841247"/>
            <a:ext cx="32004" cy="32004"/>
          </a:xfrm>
          <a:prstGeom prst="ellipse">
            <a:avLst/>
          </a:prstGeom>
          <a:solidFill>
            <a:srgbClr val="2A2D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Oval 28"/>
          <p:cNvSpPr/>
          <p:nvPr/>
        </p:nvSpPr>
        <p:spPr>
          <a:xfrm>
            <a:off x="9930384" y="1325880"/>
            <a:ext cx="32004" cy="32004"/>
          </a:xfrm>
          <a:prstGeom prst="ellipse">
            <a:avLst/>
          </a:prstGeom>
          <a:solidFill>
            <a:srgbClr val="2A2D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Oval 29"/>
          <p:cNvSpPr/>
          <p:nvPr/>
        </p:nvSpPr>
        <p:spPr>
          <a:xfrm>
            <a:off x="10268712" y="1810512"/>
            <a:ext cx="32004" cy="32004"/>
          </a:xfrm>
          <a:prstGeom prst="ellipse">
            <a:avLst/>
          </a:prstGeom>
          <a:solidFill>
            <a:srgbClr val="6875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Oval 30"/>
          <p:cNvSpPr/>
          <p:nvPr/>
        </p:nvSpPr>
        <p:spPr>
          <a:xfrm>
            <a:off x="10607040" y="2295144"/>
            <a:ext cx="32004" cy="32004"/>
          </a:xfrm>
          <a:prstGeom prst="ellipse">
            <a:avLst/>
          </a:prstGeom>
          <a:solidFill>
            <a:srgbClr val="2A2D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Oval 31"/>
          <p:cNvSpPr/>
          <p:nvPr/>
        </p:nvSpPr>
        <p:spPr>
          <a:xfrm>
            <a:off x="10945367" y="2779776"/>
            <a:ext cx="32004" cy="32004"/>
          </a:xfrm>
          <a:prstGeom prst="ellipse">
            <a:avLst/>
          </a:prstGeom>
          <a:solidFill>
            <a:srgbClr val="2A2D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Oval 32"/>
          <p:cNvSpPr/>
          <p:nvPr/>
        </p:nvSpPr>
        <p:spPr>
          <a:xfrm>
            <a:off x="11283696" y="3264408"/>
            <a:ext cx="32004" cy="32004"/>
          </a:xfrm>
          <a:prstGeom prst="ellipse">
            <a:avLst/>
          </a:prstGeom>
          <a:solidFill>
            <a:srgbClr val="2A2D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Oval 33"/>
          <p:cNvSpPr/>
          <p:nvPr/>
        </p:nvSpPr>
        <p:spPr>
          <a:xfrm>
            <a:off x="11622024" y="3749039"/>
            <a:ext cx="64008" cy="64008"/>
          </a:xfrm>
          <a:prstGeom prst="ellipse">
            <a:avLst/>
          </a:prstGeom>
          <a:solidFill>
            <a:srgbClr val="2A2D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Oval 34"/>
          <p:cNvSpPr/>
          <p:nvPr/>
        </p:nvSpPr>
        <p:spPr>
          <a:xfrm>
            <a:off x="438912" y="4233672"/>
            <a:ext cx="32004" cy="32004"/>
          </a:xfrm>
          <a:prstGeom prst="ellipse">
            <a:avLst/>
          </a:prstGeom>
          <a:solidFill>
            <a:srgbClr val="2A2D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Oval 35"/>
          <p:cNvSpPr/>
          <p:nvPr/>
        </p:nvSpPr>
        <p:spPr>
          <a:xfrm>
            <a:off x="777240" y="4718304"/>
            <a:ext cx="32004" cy="32004"/>
          </a:xfrm>
          <a:prstGeom prst="ellipse">
            <a:avLst/>
          </a:prstGeom>
          <a:solidFill>
            <a:srgbClr val="2A2D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Oval 36"/>
          <p:cNvSpPr/>
          <p:nvPr/>
        </p:nvSpPr>
        <p:spPr>
          <a:xfrm>
            <a:off x="1115568" y="5202936"/>
            <a:ext cx="32004" cy="32004"/>
          </a:xfrm>
          <a:prstGeom prst="ellipse">
            <a:avLst/>
          </a:prstGeom>
          <a:solidFill>
            <a:srgbClr val="2A2D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Oval 37"/>
          <p:cNvSpPr/>
          <p:nvPr/>
        </p:nvSpPr>
        <p:spPr>
          <a:xfrm>
            <a:off x="1453895" y="5687568"/>
            <a:ext cx="32004" cy="32004"/>
          </a:xfrm>
          <a:prstGeom prst="ellipse">
            <a:avLst/>
          </a:prstGeom>
          <a:solidFill>
            <a:srgbClr val="6875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Oval 38"/>
          <p:cNvSpPr/>
          <p:nvPr/>
        </p:nvSpPr>
        <p:spPr>
          <a:xfrm>
            <a:off x="1792224" y="6172200"/>
            <a:ext cx="32004" cy="32004"/>
          </a:xfrm>
          <a:prstGeom prst="ellipse">
            <a:avLst/>
          </a:prstGeom>
          <a:solidFill>
            <a:srgbClr val="2A2D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Oval 39"/>
          <p:cNvSpPr/>
          <p:nvPr/>
        </p:nvSpPr>
        <p:spPr>
          <a:xfrm>
            <a:off x="2130552" y="438912"/>
            <a:ext cx="32004" cy="32004"/>
          </a:xfrm>
          <a:prstGeom prst="ellipse">
            <a:avLst/>
          </a:prstGeom>
          <a:solidFill>
            <a:srgbClr val="2A2D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Oval 40"/>
          <p:cNvSpPr/>
          <p:nvPr/>
        </p:nvSpPr>
        <p:spPr>
          <a:xfrm>
            <a:off x="2468880" y="923544"/>
            <a:ext cx="32004" cy="32004"/>
          </a:xfrm>
          <a:prstGeom prst="ellipse">
            <a:avLst/>
          </a:prstGeom>
          <a:solidFill>
            <a:srgbClr val="2A2D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Oval 41"/>
          <p:cNvSpPr/>
          <p:nvPr/>
        </p:nvSpPr>
        <p:spPr>
          <a:xfrm>
            <a:off x="2807208" y="1408176"/>
            <a:ext cx="64008" cy="64008"/>
          </a:xfrm>
          <a:prstGeom prst="ellipse">
            <a:avLst/>
          </a:prstGeom>
          <a:solidFill>
            <a:srgbClr val="2A2D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Oval 42"/>
          <p:cNvSpPr/>
          <p:nvPr/>
        </p:nvSpPr>
        <p:spPr>
          <a:xfrm>
            <a:off x="3145536" y="1892807"/>
            <a:ext cx="32004" cy="32004"/>
          </a:xfrm>
          <a:prstGeom prst="ellipse">
            <a:avLst/>
          </a:prstGeom>
          <a:solidFill>
            <a:srgbClr val="2A2D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Oval 43"/>
          <p:cNvSpPr/>
          <p:nvPr/>
        </p:nvSpPr>
        <p:spPr>
          <a:xfrm>
            <a:off x="3483864" y="2377439"/>
            <a:ext cx="32004" cy="32004"/>
          </a:xfrm>
          <a:prstGeom prst="ellipse">
            <a:avLst/>
          </a:prstGeom>
          <a:solidFill>
            <a:srgbClr val="2A2D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Oval 44"/>
          <p:cNvSpPr/>
          <p:nvPr/>
        </p:nvSpPr>
        <p:spPr>
          <a:xfrm>
            <a:off x="3822191" y="2862072"/>
            <a:ext cx="32004" cy="32004"/>
          </a:xfrm>
          <a:prstGeom prst="ellipse">
            <a:avLst/>
          </a:prstGeom>
          <a:solidFill>
            <a:srgbClr val="2A2D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Oval 45"/>
          <p:cNvSpPr/>
          <p:nvPr/>
        </p:nvSpPr>
        <p:spPr>
          <a:xfrm>
            <a:off x="4160520" y="3346703"/>
            <a:ext cx="32004" cy="32004"/>
          </a:xfrm>
          <a:prstGeom prst="ellipse">
            <a:avLst/>
          </a:prstGeom>
          <a:solidFill>
            <a:srgbClr val="6875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Oval 46"/>
          <p:cNvSpPr/>
          <p:nvPr/>
        </p:nvSpPr>
        <p:spPr>
          <a:xfrm>
            <a:off x="4498848" y="3831336"/>
            <a:ext cx="32004" cy="32004"/>
          </a:xfrm>
          <a:prstGeom prst="ellipse">
            <a:avLst/>
          </a:prstGeom>
          <a:solidFill>
            <a:srgbClr val="2A2D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TextBox 47"/>
          <p:cNvSpPr txBox="1"/>
          <p:nvPr/>
        </p:nvSpPr>
        <p:spPr>
          <a:xfrm>
            <a:off x="594360" y="566928"/>
            <a:ext cx="18288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  <a:defRPr sz="4800" b="0">
                <a:solidFill>
                  <a:srgbClr val="252B50"/>
                </a:solidFill>
                <a:latin typeface="Geist Mono"/>
              </a:defRPr>
            </a:pPr>
            <a:r>
              <a:t>04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621792" y="1353312"/>
            <a:ext cx="45720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  <a:defRPr sz="900" b="1">
                <a:solidFill>
                  <a:srgbClr val="6875E8"/>
                </a:solidFill>
                <a:latin typeface="Instrument Sans"/>
              </a:defRPr>
            </a:pPr>
            <a:r>
              <a:t>PRODUCT STAGE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621792" y="1709928"/>
            <a:ext cx="5943600" cy="2057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  <a:defRPr sz="3100" b="1">
                <a:solidFill>
                  <a:srgbClr val="F4F3EF"/>
                </a:solidFill>
                <a:latin typeface="Instrument Sans"/>
              </a:defRPr>
            </a:pPr>
            <a:r>
              <a:t>What is being built right now.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621792" y="3886200"/>
            <a:ext cx="5715000" cy="1280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  <a:defRPr sz="1400" b="0">
                <a:solidFill>
                  <a:srgbClr val="9C9FA8"/>
                </a:solidFill>
                <a:latin typeface="Instrument Sans"/>
              </a:defRPr>
            </a:pPr>
            <a:r>
              <a:t>Each area below is engineering in progress or specified design, not a shipped feature. Nothing here describes a generally available capability.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7360920" y="1325880"/>
            <a:ext cx="36576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  <a:defRPr sz="800" b="0">
                <a:solidFill>
                  <a:srgbClr val="31B9A5"/>
                </a:solidFill>
                <a:latin typeface="Geist Mono"/>
              </a:defRPr>
            </a:pPr>
            <a:r>
              <a:t>01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7818120" y="1325880"/>
            <a:ext cx="3657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  <a:defRPr sz="1200" b="0">
                <a:solidFill>
                  <a:srgbClr val="F4F3EF"/>
                </a:solidFill>
                <a:latin typeface="Instrument Sans"/>
              </a:defRPr>
            </a:pPr>
            <a:r>
              <a:t>Visual context: a permission-bound layer reading the active window and selection. In development.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7360920" y="2286000"/>
            <a:ext cx="36576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  <a:defRPr sz="800" b="0">
                <a:solidFill>
                  <a:srgbClr val="31B9A5"/>
                </a:solidFill>
                <a:latin typeface="Geist Mono"/>
              </a:defRPr>
            </a:pPr>
            <a:r>
              <a:t>02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7818120" y="2286000"/>
            <a:ext cx="3657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  <a:defRPr sz="1200" b="0">
                <a:solidFill>
                  <a:srgbClr val="F4F3EF"/>
                </a:solidFill>
                <a:latin typeface="Instrument Sans"/>
              </a:defRPr>
            </a:pPr>
            <a:r>
              <a:t>Visible planning: a step-by-step plan naming required tools and permissions. In development.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7360920" y="3246120"/>
            <a:ext cx="36576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  <a:defRPr sz="800" b="0">
                <a:solidFill>
                  <a:srgbClr val="31B9A5"/>
                </a:solidFill>
                <a:latin typeface="Geist Mono"/>
              </a:defRPr>
            </a:pPr>
            <a:r>
              <a:t>03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7818120" y="3246120"/>
            <a:ext cx="3657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  <a:defRPr sz="1200" b="0">
                <a:solidFill>
                  <a:srgbClr val="F4F3EF"/>
                </a:solidFill>
                <a:latin typeface="Instrument Sans"/>
              </a:defRPr>
            </a:pPr>
            <a:r>
              <a:t>Controlled action: explicit permissions, interruptibility, readable records. In development.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7360920" y="4206240"/>
            <a:ext cx="36576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  <a:defRPr sz="800" b="0">
                <a:solidFill>
                  <a:srgbClr val="31B9A5"/>
                </a:solidFill>
                <a:latin typeface="Geist Mono"/>
              </a:defRPr>
            </a:pPr>
            <a:r>
              <a:t>04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7818120" y="4206240"/>
            <a:ext cx="3657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  <a:defRPr sz="1200" b="0">
                <a:solidFill>
                  <a:srgbClr val="F4F3EF"/>
                </a:solidFill>
                <a:latin typeface="Instrument Sans"/>
              </a:defRPr>
            </a:pPr>
            <a:r>
              <a:t>Model routing: provider-agnostic routing foundation. In development.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7360920" y="5166359"/>
            <a:ext cx="36576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  <a:defRPr sz="800" b="0">
                <a:solidFill>
                  <a:srgbClr val="31B9A5"/>
                </a:solidFill>
                <a:latin typeface="Geist Mono"/>
              </a:defRPr>
            </a:pPr>
            <a:r>
              <a:t>05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7818120" y="5166359"/>
            <a:ext cx="3657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  <a:defRPr sz="1200" b="0">
                <a:solidFill>
                  <a:srgbClr val="F4F3EF"/>
                </a:solidFill>
                <a:latin typeface="Instrument Sans"/>
              </a:defRPr>
            </a:pPr>
            <a:r>
              <a:t>Activity record: plain-language history, exportable and deletable. In design.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621792" y="6473952"/>
            <a:ext cx="731520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  <a:defRPr sz="700" b="0">
                <a:solidFill>
                  <a:srgbClr val="9C9FA8"/>
                </a:solidFill>
                <a:latin typeface="Geist Mono"/>
              </a:defRPr>
            </a:pPr>
            <a:r>
              <a:t>iMpact / ORION · September 2026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10698480" y="6473952"/>
            <a:ext cx="82296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  <a:defRPr sz="700" b="0">
                <a:solidFill>
                  <a:srgbClr val="9C9FA8"/>
                </a:solidFill>
                <a:latin typeface="Geist Mono"/>
              </a:defRPr>
            </a:pPr>
            <a:r>
              <a:t>05 / 08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0D1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914400" y="777240"/>
            <a:ext cx="64008" cy="64008"/>
          </a:xfrm>
          <a:prstGeom prst="ellipse">
            <a:avLst/>
          </a:prstGeom>
          <a:solidFill>
            <a:srgbClr val="2A2D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1252728" y="1261872"/>
            <a:ext cx="32004" cy="32004"/>
          </a:xfrm>
          <a:prstGeom prst="ellipse">
            <a:avLst/>
          </a:prstGeom>
          <a:solidFill>
            <a:srgbClr val="2A2D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1591055" y="1746504"/>
            <a:ext cx="32004" cy="32004"/>
          </a:xfrm>
          <a:prstGeom prst="ellipse">
            <a:avLst/>
          </a:prstGeom>
          <a:solidFill>
            <a:srgbClr val="2A2D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1929384" y="2231136"/>
            <a:ext cx="32004" cy="32004"/>
          </a:xfrm>
          <a:prstGeom prst="ellipse">
            <a:avLst/>
          </a:prstGeom>
          <a:solidFill>
            <a:srgbClr val="2A2D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2267712" y="2715768"/>
            <a:ext cx="32004" cy="32004"/>
          </a:xfrm>
          <a:prstGeom prst="ellipse">
            <a:avLst/>
          </a:prstGeom>
          <a:solidFill>
            <a:srgbClr val="2A2D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2606040" y="3200400"/>
            <a:ext cx="32004" cy="32004"/>
          </a:xfrm>
          <a:prstGeom prst="ellipse">
            <a:avLst/>
          </a:prstGeom>
          <a:solidFill>
            <a:srgbClr val="6875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2944368" y="3685032"/>
            <a:ext cx="32004" cy="32004"/>
          </a:xfrm>
          <a:prstGeom prst="ellipse">
            <a:avLst/>
          </a:prstGeom>
          <a:solidFill>
            <a:srgbClr val="2A2D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282696" y="4169663"/>
            <a:ext cx="32004" cy="32004"/>
          </a:xfrm>
          <a:prstGeom prst="ellipse">
            <a:avLst/>
          </a:prstGeom>
          <a:solidFill>
            <a:srgbClr val="2A2D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3621024" y="4654296"/>
            <a:ext cx="64008" cy="64008"/>
          </a:xfrm>
          <a:prstGeom prst="ellipse">
            <a:avLst/>
          </a:prstGeom>
          <a:solidFill>
            <a:srgbClr val="2A2D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3959352" y="5138928"/>
            <a:ext cx="32004" cy="32004"/>
          </a:xfrm>
          <a:prstGeom prst="ellipse">
            <a:avLst/>
          </a:prstGeom>
          <a:solidFill>
            <a:srgbClr val="2A2D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4297679" y="5623559"/>
            <a:ext cx="32004" cy="32004"/>
          </a:xfrm>
          <a:prstGeom prst="ellipse">
            <a:avLst/>
          </a:prstGeom>
          <a:solidFill>
            <a:srgbClr val="2A2D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4636007" y="6108192"/>
            <a:ext cx="32004" cy="32004"/>
          </a:xfrm>
          <a:prstGeom prst="ellipse">
            <a:avLst/>
          </a:prstGeom>
          <a:solidFill>
            <a:srgbClr val="2A2D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4974336" y="374904"/>
            <a:ext cx="32004" cy="32004"/>
          </a:xfrm>
          <a:prstGeom prst="ellipse">
            <a:avLst/>
          </a:prstGeom>
          <a:solidFill>
            <a:srgbClr val="2A2D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5312664" y="859536"/>
            <a:ext cx="32004" cy="32004"/>
          </a:xfrm>
          <a:prstGeom prst="ellipse">
            <a:avLst/>
          </a:prstGeom>
          <a:solidFill>
            <a:srgbClr val="6875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5650992" y="1344168"/>
            <a:ext cx="32004" cy="32004"/>
          </a:xfrm>
          <a:prstGeom prst="ellipse">
            <a:avLst/>
          </a:prstGeom>
          <a:solidFill>
            <a:srgbClr val="2A2D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5989320" y="1828800"/>
            <a:ext cx="32004" cy="32004"/>
          </a:xfrm>
          <a:prstGeom prst="ellipse">
            <a:avLst/>
          </a:prstGeom>
          <a:solidFill>
            <a:srgbClr val="2A2D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6327648" y="2313432"/>
            <a:ext cx="64008" cy="64008"/>
          </a:xfrm>
          <a:prstGeom prst="ellipse">
            <a:avLst/>
          </a:prstGeom>
          <a:solidFill>
            <a:srgbClr val="2A2D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6665976" y="2798063"/>
            <a:ext cx="32004" cy="32004"/>
          </a:xfrm>
          <a:prstGeom prst="ellipse">
            <a:avLst/>
          </a:prstGeom>
          <a:solidFill>
            <a:srgbClr val="2A2D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7004303" y="3282696"/>
            <a:ext cx="32004" cy="32004"/>
          </a:xfrm>
          <a:prstGeom prst="ellipse">
            <a:avLst/>
          </a:prstGeom>
          <a:solidFill>
            <a:srgbClr val="2A2D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>
            <a:off x="7342631" y="3767328"/>
            <a:ext cx="32004" cy="32004"/>
          </a:xfrm>
          <a:prstGeom prst="ellipse">
            <a:avLst/>
          </a:prstGeom>
          <a:solidFill>
            <a:srgbClr val="2A2D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7680960" y="4251959"/>
            <a:ext cx="32004" cy="32004"/>
          </a:xfrm>
          <a:prstGeom prst="ellipse">
            <a:avLst/>
          </a:prstGeom>
          <a:solidFill>
            <a:srgbClr val="2A2D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>
            <a:off x="8019288" y="4736592"/>
            <a:ext cx="32004" cy="32004"/>
          </a:xfrm>
          <a:prstGeom prst="ellipse">
            <a:avLst/>
          </a:prstGeom>
          <a:solidFill>
            <a:srgbClr val="6875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8357615" y="5221224"/>
            <a:ext cx="32004" cy="32004"/>
          </a:xfrm>
          <a:prstGeom prst="ellipse">
            <a:avLst/>
          </a:prstGeom>
          <a:solidFill>
            <a:srgbClr val="2A2D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8695944" y="5705856"/>
            <a:ext cx="32004" cy="32004"/>
          </a:xfrm>
          <a:prstGeom prst="ellipse">
            <a:avLst/>
          </a:prstGeom>
          <a:solidFill>
            <a:srgbClr val="2A2D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Oval 25"/>
          <p:cNvSpPr/>
          <p:nvPr/>
        </p:nvSpPr>
        <p:spPr>
          <a:xfrm>
            <a:off x="9034272" y="6190488"/>
            <a:ext cx="64008" cy="64008"/>
          </a:xfrm>
          <a:prstGeom prst="ellipse">
            <a:avLst/>
          </a:prstGeom>
          <a:solidFill>
            <a:srgbClr val="2A2D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Oval 26"/>
          <p:cNvSpPr/>
          <p:nvPr/>
        </p:nvSpPr>
        <p:spPr>
          <a:xfrm>
            <a:off x="9372600" y="457200"/>
            <a:ext cx="32004" cy="32004"/>
          </a:xfrm>
          <a:prstGeom prst="ellipse">
            <a:avLst/>
          </a:prstGeom>
          <a:solidFill>
            <a:srgbClr val="2A2D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Oval 27"/>
          <p:cNvSpPr/>
          <p:nvPr/>
        </p:nvSpPr>
        <p:spPr>
          <a:xfrm>
            <a:off x="9710928" y="941832"/>
            <a:ext cx="32004" cy="32004"/>
          </a:xfrm>
          <a:prstGeom prst="ellipse">
            <a:avLst/>
          </a:prstGeom>
          <a:solidFill>
            <a:srgbClr val="2A2D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Oval 28"/>
          <p:cNvSpPr/>
          <p:nvPr/>
        </p:nvSpPr>
        <p:spPr>
          <a:xfrm>
            <a:off x="10049256" y="1426464"/>
            <a:ext cx="32004" cy="32004"/>
          </a:xfrm>
          <a:prstGeom prst="ellipse">
            <a:avLst/>
          </a:prstGeom>
          <a:solidFill>
            <a:srgbClr val="2A2D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Oval 29"/>
          <p:cNvSpPr/>
          <p:nvPr/>
        </p:nvSpPr>
        <p:spPr>
          <a:xfrm>
            <a:off x="10387584" y="1911095"/>
            <a:ext cx="32004" cy="32004"/>
          </a:xfrm>
          <a:prstGeom prst="ellipse">
            <a:avLst/>
          </a:prstGeom>
          <a:solidFill>
            <a:srgbClr val="2A2D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Oval 30"/>
          <p:cNvSpPr/>
          <p:nvPr/>
        </p:nvSpPr>
        <p:spPr>
          <a:xfrm>
            <a:off x="10725912" y="2395727"/>
            <a:ext cx="32004" cy="32004"/>
          </a:xfrm>
          <a:prstGeom prst="ellipse">
            <a:avLst/>
          </a:prstGeom>
          <a:solidFill>
            <a:srgbClr val="6875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Oval 31"/>
          <p:cNvSpPr/>
          <p:nvPr/>
        </p:nvSpPr>
        <p:spPr>
          <a:xfrm>
            <a:off x="11064240" y="2880360"/>
            <a:ext cx="32004" cy="32004"/>
          </a:xfrm>
          <a:prstGeom prst="ellipse">
            <a:avLst/>
          </a:prstGeom>
          <a:solidFill>
            <a:srgbClr val="2A2D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Oval 32"/>
          <p:cNvSpPr/>
          <p:nvPr/>
        </p:nvSpPr>
        <p:spPr>
          <a:xfrm>
            <a:off x="11402567" y="3364991"/>
            <a:ext cx="32004" cy="32004"/>
          </a:xfrm>
          <a:prstGeom prst="ellipse">
            <a:avLst/>
          </a:prstGeom>
          <a:solidFill>
            <a:srgbClr val="2A2D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Oval 33"/>
          <p:cNvSpPr/>
          <p:nvPr/>
        </p:nvSpPr>
        <p:spPr>
          <a:xfrm>
            <a:off x="11740896" y="3849624"/>
            <a:ext cx="64008" cy="64008"/>
          </a:xfrm>
          <a:prstGeom prst="ellipse">
            <a:avLst/>
          </a:prstGeom>
          <a:solidFill>
            <a:srgbClr val="2A2D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Oval 34"/>
          <p:cNvSpPr/>
          <p:nvPr/>
        </p:nvSpPr>
        <p:spPr>
          <a:xfrm>
            <a:off x="557784" y="4334256"/>
            <a:ext cx="32004" cy="32004"/>
          </a:xfrm>
          <a:prstGeom prst="ellipse">
            <a:avLst/>
          </a:prstGeom>
          <a:solidFill>
            <a:srgbClr val="2A2D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Oval 35"/>
          <p:cNvSpPr/>
          <p:nvPr/>
        </p:nvSpPr>
        <p:spPr>
          <a:xfrm>
            <a:off x="896112" y="4818888"/>
            <a:ext cx="32004" cy="32004"/>
          </a:xfrm>
          <a:prstGeom prst="ellipse">
            <a:avLst/>
          </a:prstGeom>
          <a:solidFill>
            <a:srgbClr val="2A2D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Oval 36"/>
          <p:cNvSpPr/>
          <p:nvPr/>
        </p:nvSpPr>
        <p:spPr>
          <a:xfrm>
            <a:off x="1234440" y="5303520"/>
            <a:ext cx="32004" cy="32004"/>
          </a:xfrm>
          <a:prstGeom prst="ellipse">
            <a:avLst/>
          </a:prstGeom>
          <a:solidFill>
            <a:srgbClr val="2A2D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Oval 37"/>
          <p:cNvSpPr/>
          <p:nvPr/>
        </p:nvSpPr>
        <p:spPr>
          <a:xfrm>
            <a:off x="1572768" y="5788152"/>
            <a:ext cx="32004" cy="32004"/>
          </a:xfrm>
          <a:prstGeom prst="ellipse">
            <a:avLst/>
          </a:prstGeom>
          <a:solidFill>
            <a:srgbClr val="2A2D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Oval 38"/>
          <p:cNvSpPr/>
          <p:nvPr/>
        </p:nvSpPr>
        <p:spPr>
          <a:xfrm>
            <a:off x="1911095" y="6272783"/>
            <a:ext cx="32004" cy="32004"/>
          </a:xfrm>
          <a:prstGeom prst="ellipse">
            <a:avLst/>
          </a:prstGeom>
          <a:solidFill>
            <a:srgbClr val="6875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Oval 39"/>
          <p:cNvSpPr/>
          <p:nvPr/>
        </p:nvSpPr>
        <p:spPr>
          <a:xfrm>
            <a:off x="2249424" y="539496"/>
            <a:ext cx="32004" cy="32004"/>
          </a:xfrm>
          <a:prstGeom prst="ellipse">
            <a:avLst/>
          </a:prstGeom>
          <a:solidFill>
            <a:srgbClr val="2A2D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Oval 40"/>
          <p:cNvSpPr/>
          <p:nvPr/>
        </p:nvSpPr>
        <p:spPr>
          <a:xfrm>
            <a:off x="2587752" y="1024127"/>
            <a:ext cx="32004" cy="32004"/>
          </a:xfrm>
          <a:prstGeom prst="ellipse">
            <a:avLst/>
          </a:prstGeom>
          <a:solidFill>
            <a:srgbClr val="2A2D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Oval 41"/>
          <p:cNvSpPr/>
          <p:nvPr/>
        </p:nvSpPr>
        <p:spPr>
          <a:xfrm>
            <a:off x="2926080" y="1508760"/>
            <a:ext cx="64008" cy="64008"/>
          </a:xfrm>
          <a:prstGeom prst="ellipse">
            <a:avLst/>
          </a:prstGeom>
          <a:solidFill>
            <a:srgbClr val="2A2D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Oval 42"/>
          <p:cNvSpPr/>
          <p:nvPr/>
        </p:nvSpPr>
        <p:spPr>
          <a:xfrm>
            <a:off x="3264408" y="1993391"/>
            <a:ext cx="32004" cy="32004"/>
          </a:xfrm>
          <a:prstGeom prst="ellipse">
            <a:avLst/>
          </a:prstGeom>
          <a:solidFill>
            <a:srgbClr val="2A2D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Oval 43"/>
          <p:cNvSpPr/>
          <p:nvPr/>
        </p:nvSpPr>
        <p:spPr>
          <a:xfrm>
            <a:off x="3602736" y="2478024"/>
            <a:ext cx="32004" cy="32004"/>
          </a:xfrm>
          <a:prstGeom prst="ellipse">
            <a:avLst/>
          </a:prstGeom>
          <a:solidFill>
            <a:srgbClr val="2A2D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Oval 44"/>
          <p:cNvSpPr/>
          <p:nvPr/>
        </p:nvSpPr>
        <p:spPr>
          <a:xfrm>
            <a:off x="3941063" y="2962656"/>
            <a:ext cx="32004" cy="32004"/>
          </a:xfrm>
          <a:prstGeom prst="ellipse">
            <a:avLst/>
          </a:prstGeom>
          <a:solidFill>
            <a:srgbClr val="2A2D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Oval 45"/>
          <p:cNvSpPr/>
          <p:nvPr/>
        </p:nvSpPr>
        <p:spPr>
          <a:xfrm>
            <a:off x="4279392" y="3447288"/>
            <a:ext cx="32004" cy="32004"/>
          </a:xfrm>
          <a:prstGeom prst="ellipse">
            <a:avLst/>
          </a:prstGeom>
          <a:solidFill>
            <a:srgbClr val="2A2D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Oval 46"/>
          <p:cNvSpPr/>
          <p:nvPr/>
        </p:nvSpPr>
        <p:spPr>
          <a:xfrm>
            <a:off x="4617720" y="3931920"/>
            <a:ext cx="32004" cy="32004"/>
          </a:xfrm>
          <a:prstGeom prst="ellipse">
            <a:avLst/>
          </a:prstGeom>
          <a:solidFill>
            <a:srgbClr val="6875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TextBox 47"/>
          <p:cNvSpPr txBox="1"/>
          <p:nvPr/>
        </p:nvSpPr>
        <p:spPr>
          <a:xfrm>
            <a:off x="594360" y="566928"/>
            <a:ext cx="18288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  <a:defRPr sz="4800" b="0">
                <a:solidFill>
                  <a:srgbClr val="252B50"/>
                </a:solidFill>
                <a:latin typeface="Geist Mono"/>
              </a:defRPr>
            </a:pPr>
            <a:r>
              <a:t>05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621792" y="1353312"/>
            <a:ext cx="45720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  <a:defRPr sz="900" b="1">
                <a:solidFill>
                  <a:srgbClr val="6875E8"/>
                </a:solidFill>
                <a:latin typeface="Instrument Sans"/>
              </a:defRPr>
            </a:pPr>
            <a:r>
              <a:t>ROADMAP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621792" y="1709928"/>
            <a:ext cx="5943600" cy="2057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  <a:defRPr sz="3100" b="1">
                <a:solidFill>
                  <a:srgbClr val="F4F3EF"/>
                </a:solidFill>
                <a:latin typeface="Instrument Sans"/>
              </a:defRPr>
            </a:pPr>
            <a:r>
              <a:t>Sequenced by state, not promised by date.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621792" y="3886200"/>
            <a:ext cx="5715000" cy="1280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  <a:defRPr sz="1400" b="0">
                <a:solidFill>
                  <a:srgbClr val="9C9FA8"/>
                </a:solidFill>
                <a:latin typeface="Instrument Sans"/>
              </a:defRPr>
            </a:pPr>
            <a:r>
              <a:t>Published order and status instead of quarters. Items move to shipped only when someone outside the team can use them.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7360920" y="1325880"/>
            <a:ext cx="36576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  <a:defRPr sz="800" b="0">
                <a:solidFill>
                  <a:srgbClr val="31B9A5"/>
                </a:solidFill>
                <a:latin typeface="Geist Mono"/>
              </a:defRPr>
            </a:pPr>
            <a:r>
              <a:t>01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7818120" y="1325880"/>
            <a:ext cx="3657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  <a:defRPr sz="1200" b="0">
                <a:solidFill>
                  <a:srgbClr val="F4F3EF"/>
                </a:solidFill>
                <a:latin typeface="Instrument Sans"/>
              </a:defRPr>
            </a:pPr>
            <a:r>
              <a:t>Now: visual context engine, permission-aware action layer, multi-provider routing, activity record.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7360920" y="2286000"/>
            <a:ext cx="36576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  <a:defRPr sz="800" b="0">
                <a:solidFill>
                  <a:srgbClr val="31B9A5"/>
                </a:solidFill>
                <a:latin typeface="Geist Mono"/>
              </a:defRPr>
            </a:pPr>
            <a:r>
              <a:t>02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7818120" y="2286000"/>
            <a:ext cx="3657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  <a:defRPr sz="1200" b="0">
                <a:solidFill>
                  <a:srgbClr val="F4F3EF"/>
                </a:solidFill>
                <a:latin typeface="Instrument Sans"/>
              </a:defRPr>
            </a:pPr>
            <a:r>
              <a:t>Next: private early-access build, keyboard and voice parity, granular privacy controls, public documentation.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7360920" y="3246120"/>
            <a:ext cx="36576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  <a:defRPr sz="800" b="0">
                <a:solidFill>
                  <a:srgbClr val="31B9A5"/>
                </a:solidFill>
                <a:latin typeface="Geist Mono"/>
              </a:defRPr>
            </a:pPr>
            <a:r>
              <a:t>03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7818120" y="3246120"/>
            <a:ext cx="3657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  <a:defRPr sz="1200" b="0">
                <a:solidFill>
                  <a:srgbClr val="F4F3EF"/>
                </a:solidFill>
                <a:latin typeface="Instrument Sans"/>
              </a:defRPr>
            </a:pPr>
            <a:r>
              <a:t>Later: on-device routing research, personal workflow memory, developer extension interface, paid plans and accounts.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7360920" y="4206240"/>
            <a:ext cx="36576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  <a:defRPr sz="800" b="0">
                <a:solidFill>
                  <a:srgbClr val="31B9A5"/>
                </a:solidFill>
                <a:latin typeface="Geist Mono"/>
              </a:defRPr>
            </a:pPr>
            <a:r>
              <a:t>04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7818120" y="4206240"/>
            <a:ext cx="3657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  <a:defRPr sz="1200" b="0">
                <a:solidFill>
                  <a:srgbClr val="F4F3EF"/>
                </a:solidFill>
                <a:latin typeface="Instrument Sans"/>
              </a:defRPr>
            </a:pPr>
            <a:r>
              <a:t>Labs work is exploratory and may be dropped; removals are published with the reason.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621792" y="6473952"/>
            <a:ext cx="731520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  <a:defRPr sz="700" b="0">
                <a:solidFill>
                  <a:srgbClr val="9C9FA8"/>
                </a:solidFill>
                <a:latin typeface="Geist Mono"/>
              </a:defRPr>
            </a:pPr>
            <a:r>
              <a:t>iMpact / ORION · September 2026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698480" y="6473952"/>
            <a:ext cx="82296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  <a:defRPr sz="700" b="0">
                <a:solidFill>
                  <a:srgbClr val="9C9FA8"/>
                </a:solidFill>
                <a:latin typeface="Geist Mono"/>
              </a:defRPr>
            </a:pPr>
            <a:r>
              <a:t>06 / 08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0D1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1033271" y="877824"/>
            <a:ext cx="64008" cy="64008"/>
          </a:xfrm>
          <a:prstGeom prst="ellipse">
            <a:avLst/>
          </a:prstGeom>
          <a:solidFill>
            <a:srgbClr val="2A2D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1371600" y="1362456"/>
            <a:ext cx="32004" cy="32004"/>
          </a:xfrm>
          <a:prstGeom prst="ellipse">
            <a:avLst/>
          </a:prstGeom>
          <a:solidFill>
            <a:srgbClr val="2A2D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1709928" y="1847088"/>
            <a:ext cx="32004" cy="32004"/>
          </a:xfrm>
          <a:prstGeom prst="ellipse">
            <a:avLst/>
          </a:prstGeom>
          <a:solidFill>
            <a:srgbClr val="2A2D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2048255" y="2331720"/>
            <a:ext cx="32004" cy="32004"/>
          </a:xfrm>
          <a:prstGeom prst="ellipse">
            <a:avLst/>
          </a:prstGeom>
          <a:solidFill>
            <a:srgbClr val="2A2D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2386584" y="2816351"/>
            <a:ext cx="32004" cy="32004"/>
          </a:xfrm>
          <a:prstGeom prst="ellipse">
            <a:avLst/>
          </a:prstGeom>
          <a:solidFill>
            <a:srgbClr val="2A2D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2724912" y="3300984"/>
            <a:ext cx="32004" cy="32004"/>
          </a:xfrm>
          <a:prstGeom prst="ellipse">
            <a:avLst/>
          </a:prstGeom>
          <a:solidFill>
            <a:srgbClr val="2A2D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3063240" y="3785615"/>
            <a:ext cx="32004" cy="32004"/>
          </a:xfrm>
          <a:prstGeom prst="ellipse">
            <a:avLst/>
          </a:prstGeom>
          <a:solidFill>
            <a:srgbClr val="6875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401568" y="4270248"/>
            <a:ext cx="32004" cy="32004"/>
          </a:xfrm>
          <a:prstGeom prst="ellipse">
            <a:avLst/>
          </a:prstGeom>
          <a:solidFill>
            <a:srgbClr val="2A2D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3739896" y="4754880"/>
            <a:ext cx="64008" cy="64008"/>
          </a:xfrm>
          <a:prstGeom prst="ellipse">
            <a:avLst/>
          </a:prstGeom>
          <a:solidFill>
            <a:srgbClr val="2A2D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4078224" y="5239512"/>
            <a:ext cx="32004" cy="32004"/>
          </a:xfrm>
          <a:prstGeom prst="ellipse">
            <a:avLst/>
          </a:prstGeom>
          <a:solidFill>
            <a:srgbClr val="2A2D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4416552" y="5724144"/>
            <a:ext cx="32004" cy="32004"/>
          </a:xfrm>
          <a:prstGeom prst="ellipse">
            <a:avLst/>
          </a:prstGeom>
          <a:solidFill>
            <a:srgbClr val="2A2D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4754879" y="6208776"/>
            <a:ext cx="32004" cy="32004"/>
          </a:xfrm>
          <a:prstGeom prst="ellipse">
            <a:avLst/>
          </a:prstGeom>
          <a:solidFill>
            <a:srgbClr val="2A2D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093207" y="475488"/>
            <a:ext cx="32004" cy="32004"/>
          </a:xfrm>
          <a:prstGeom prst="ellipse">
            <a:avLst/>
          </a:prstGeom>
          <a:solidFill>
            <a:srgbClr val="2A2D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5431536" y="960120"/>
            <a:ext cx="32004" cy="32004"/>
          </a:xfrm>
          <a:prstGeom prst="ellipse">
            <a:avLst/>
          </a:prstGeom>
          <a:solidFill>
            <a:srgbClr val="2A2D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5769864" y="1444752"/>
            <a:ext cx="32004" cy="32004"/>
          </a:xfrm>
          <a:prstGeom prst="ellipse">
            <a:avLst/>
          </a:prstGeom>
          <a:solidFill>
            <a:srgbClr val="6875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6108192" y="1929384"/>
            <a:ext cx="32004" cy="32004"/>
          </a:xfrm>
          <a:prstGeom prst="ellipse">
            <a:avLst/>
          </a:prstGeom>
          <a:solidFill>
            <a:srgbClr val="2A2D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6446520" y="2414015"/>
            <a:ext cx="64008" cy="64008"/>
          </a:xfrm>
          <a:prstGeom prst="ellipse">
            <a:avLst/>
          </a:prstGeom>
          <a:solidFill>
            <a:srgbClr val="2A2D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6784848" y="2898648"/>
            <a:ext cx="32004" cy="32004"/>
          </a:xfrm>
          <a:prstGeom prst="ellipse">
            <a:avLst/>
          </a:prstGeom>
          <a:solidFill>
            <a:srgbClr val="2A2D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7123176" y="3383279"/>
            <a:ext cx="32004" cy="32004"/>
          </a:xfrm>
          <a:prstGeom prst="ellipse">
            <a:avLst/>
          </a:prstGeom>
          <a:solidFill>
            <a:srgbClr val="2A2D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>
            <a:off x="7461504" y="3867912"/>
            <a:ext cx="32004" cy="32004"/>
          </a:xfrm>
          <a:prstGeom prst="ellipse">
            <a:avLst/>
          </a:prstGeom>
          <a:solidFill>
            <a:srgbClr val="2A2D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7799831" y="4352544"/>
            <a:ext cx="32004" cy="32004"/>
          </a:xfrm>
          <a:prstGeom prst="ellipse">
            <a:avLst/>
          </a:prstGeom>
          <a:solidFill>
            <a:srgbClr val="2A2D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>
            <a:off x="8138160" y="4837176"/>
            <a:ext cx="32004" cy="32004"/>
          </a:xfrm>
          <a:prstGeom prst="ellipse">
            <a:avLst/>
          </a:prstGeom>
          <a:solidFill>
            <a:srgbClr val="2A2D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8476488" y="5321807"/>
            <a:ext cx="32004" cy="32004"/>
          </a:xfrm>
          <a:prstGeom prst="ellipse">
            <a:avLst/>
          </a:prstGeom>
          <a:solidFill>
            <a:srgbClr val="6875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8814815" y="5806440"/>
            <a:ext cx="32004" cy="32004"/>
          </a:xfrm>
          <a:prstGeom prst="ellipse">
            <a:avLst/>
          </a:prstGeom>
          <a:solidFill>
            <a:srgbClr val="2A2D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Oval 25"/>
          <p:cNvSpPr/>
          <p:nvPr/>
        </p:nvSpPr>
        <p:spPr>
          <a:xfrm>
            <a:off x="9153144" y="6291072"/>
            <a:ext cx="64008" cy="64008"/>
          </a:xfrm>
          <a:prstGeom prst="ellipse">
            <a:avLst/>
          </a:prstGeom>
          <a:solidFill>
            <a:srgbClr val="2A2D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Oval 26"/>
          <p:cNvSpPr/>
          <p:nvPr/>
        </p:nvSpPr>
        <p:spPr>
          <a:xfrm>
            <a:off x="9491472" y="557784"/>
            <a:ext cx="32004" cy="32004"/>
          </a:xfrm>
          <a:prstGeom prst="ellipse">
            <a:avLst/>
          </a:prstGeom>
          <a:solidFill>
            <a:srgbClr val="2A2D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Oval 27"/>
          <p:cNvSpPr/>
          <p:nvPr/>
        </p:nvSpPr>
        <p:spPr>
          <a:xfrm>
            <a:off x="9829800" y="1042415"/>
            <a:ext cx="32004" cy="32004"/>
          </a:xfrm>
          <a:prstGeom prst="ellipse">
            <a:avLst/>
          </a:prstGeom>
          <a:solidFill>
            <a:srgbClr val="2A2D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Oval 28"/>
          <p:cNvSpPr/>
          <p:nvPr/>
        </p:nvSpPr>
        <p:spPr>
          <a:xfrm>
            <a:off x="10168128" y="1527048"/>
            <a:ext cx="32004" cy="32004"/>
          </a:xfrm>
          <a:prstGeom prst="ellipse">
            <a:avLst/>
          </a:prstGeom>
          <a:solidFill>
            <a:srgbClr val="2A2D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Oval 29"/>
          <p:cNvSpPr/>
          <p:nvPr/>
        </p:nvSpPr>
        <p:spPr>
          <a:xfrm>
            <a:off x="10506456" y="2011679"/>
            <a:ext cx="32004" cy="32004"/>
          </a:xfrm>
          <a:prstGeom prst="ellipse">
            <a:avLst/>
          </a:prstGeom>
          <a:solidFill>
            <a:srgbClr val="2A2D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Oval 30"/>
          <p:cNvSpPr/>
          <p:nvPr/>
        </p:nvSpPr>
        <p:spPr>
          <a:xfrm>
            <a:off x="10844784" y="2496312"/>
            <a:ext cx="32004" cy="32004"/>
          </a:xfrm>
          <a:prstGeom prst="ellipse">
            <a:avLst/>
          </a:prstGeom>
          <a:solidFill>
            <a:srgbClr val="2A2D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Oval 31"/>
          <p:cNvSpPr/>
          <p:nvPr/>
        </p:nvSpPr>
        <p:spPr>
          <a:xfrm>
            <a:off x="11183112" y="2980944"/>
            <a:ext cx="32004" cy="32004"/>
          </a:xfrm>
          <a:prstGeom prst="ellipse">
            <a:avLst/>
          </a:prstGeom>
          <a:solidFill>
            <a:srgbClr val="6875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Oval 32"/>
          <p:cNvSpPr/>
          <p:nvPr/>
        </p:nvSpPr>
        <p:spPr>
          <a:xfrm>
            <a:off x="11521440" y="3465576"/>
            <a:ext cx="32004" cy="32004"/>
          </a:xfrm>
          <a:prstGeom prst="ellipse">
            <a:avLst/>
          </a:prstGeom>
          <a:solidFill>
            <a:srgbClr val="2A2D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Oval 33"/>
          <p:cNvSpPr/>
          <p:nvPr/>
        </p:nvSpPr>
        <p:spPr>
          <a:xfrm>
            <a:off x="338328" y="3950207"/>
            <a:ext cx="64008" cy="64008"/>
          </a:xfrm>
          <a:prstGeom prst="ellipse">
            <a:avLst/>
          </a:prstGeom>
          <a:solidFill>
            <a:srgbClr val="2A2D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Oval 34"/>
          <p:cNvSpPr/>
          <p:nvPr/>
        </p:nvSpPr>
        <p:spPr>
          <a:xfrm>
            <a:off x="676656" y="4434840"/>
            <a:ext cx="32004" cy="32004"/>
          </a:xfrm>
          <a:prstGeom prst="ellipse">
            <a:avLst/>
          </a:prstGeom>
          <a:solidFill>
            <a:srgbClr val="2A2D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Oval 35"/>
          <p:cNvSpPr/>
          <p:nvPr/>
        </p:nvSpPr>
        <p:spPr>
          <a:xfrm>
            <a:off x="1014983" y="4919472"/>
            <a:ext cx="32004" cy="32004"/>
          </a:xfrm>
          <a:prstGeom prst="ellipse">
            <a:avLst/>
          </a:prstGeom>
          <a:solidFill>
            <a:srgbClr val="2A2D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Oval 36"/>
          <p:cNvSpPr/>
          <p:nvPr/>
        </p:nvSpPr>
        <p:spPr>
          <a:xfrm>
            <a:off x="1353312" y="5404104"/>
            <a:ext cx="32004" cy="32004"/>
          </a:xfrm>
          <a:prstGeom prst="ellipse">
            <a:avLst/>
          </a:prstGeom>
          <a:solidFill>
            <a:srgbClr val="2A2D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Oval 37"/>
          <p:cNvSpPr/>
          <p:nvPr/>
        </p:nvSpPr>
        <p:spPr>
          <a:xfrm>
            <a:off x="1691640" y="5888736"/>
            <a:ext cx="32004" cy="32004"/>
          </a:xfrm>
          <a:prstGeom prst="ellipse">
            <a:avLst/>
          </a:prstGeom>
          <a:solidFill>
            <a:srgbClr val="2A2D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Oval 38"/>
          <p:cNvSpPr/>
          <p:nvPr/>
        </p:nvSpPr>
        <p:spPr>
          <a:xfrm>
            <a:off x="2029968" y="6373368"/>
            <a:ext cx="32004" cy="32004"/>
          </a:xfrm>
          <a:prstGeom prst="ellipse">
            <a:avLst/>
          </a:prstGeom>
          <a:solidFill>
            <a:srgbClr val="2A2D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Oval 39"/>
          <p:cNvSpPr/>
          <p:nvPr/>
        </p:nvSpPr>
        <p:spPr>
          <a:xfrm>
            <a:off x="2368296" y="640080"/>
            <a:ext cx="32004" cy="32004"/>
          </a:xfrm>
          <a:prstGeom prst="ellipse">
            <a:avLst/>
          </a:prstGeom>
          <a:solidFill>
            <a:srgbClr val="6875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Oval 40"/>
          <p:cNvSpPr/>
          <p:nvPr/>
        </p:nvSpPr>
        <p:spPr>
          <a:xfrm>
            <a:off x="2706624" y="1124712"/>
            <a:ext cx="32004" cy="32004"/>
          </a:xfrm>
          <a:prstGeom prst="ellipse">
            <a:avLst/>
          </a:prstGeom>
          <a:solidFill>
            <a:srgbClr val="2A2D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Oval 41"/>
          <p:cNvSpPr/>
          <p:nvPr/>
        </p:nvSpPr>
        <p:spPr>
          <a:xfrm>
            <a:off x="3044952" y="1609344"/>
            <a:ext cx="64008" cy="64008"/>
          </a:xfrm>
          <a:prstGeom prst="ellipse">
            <a:avLst/>
          </a:prstGeom>
          <a:solidFill>
            <a:srgbClr val="2A2D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Oval 42"/>
          <p:cNvSpPr/>
          <p:nvPr/>
        </p:nvSpPr>
        <p:spPr>
          <a:xfrm>
            <a:off x="3383280" y="2093976"/>
            <a:ext cx="32004" cy="32004"/>
          </a:xfrm>
          <a:prstGeom prst="ellipse">
            <a:avLst/>
          </a:prstGeom>
          <a:solidFill>
            <a:srgbClr val="2A2D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Oval 43"/>
          <p:cNvSpPr/>
          <p:nvPr/>
        </p:nvSpPr>
        <p:spPr>
          <a:xfrm>
            <a:off x="3721608" y="2578608"/>
            <a:ext cx="32004" cy="32004"/>
          </a:xfrm>
          <a:prstGeom prst="ellipse">
            <a:avLst/>
          </a:prstGeom>
          <a:solidFill>
            <a:srgbClr val="2A2D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Oval 44"/>
          <p:cNvSpPr/>
          <p:nvPr/>
        </p:nvSpPr>
        <p:spPr>
          <a:xfrm>
            <a:off x="4059935" y="3063239"/>
            <a:ext cx="32004" cy="32004"/>
          </a:xfrm>
          <a:prstGeom prst="ellipse">
            <a:avLst/>
          </a:prstGeom>
          <a:solidFill>
            <a:srgbClr val="2A2D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Oval 45"/>
          <p:cNvSpPr/>
          <p:nvPr/>
        </p:nvSpPr>
        <p:spPr>
          <a:xfrm>
            <a:off x="4398264" y="3547872"/>
            <a:ext cx="32004" cy="32004"/>
          </a:xfrm>
          <a:prstGeom prst="ellipse">
            <a:avLst/>
          </a:prstGeom>
          <a:solidFill>
            <a:srgbClr val="2A2D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Oval 46"/>
          <p:cNvSpPr/>
          <p:nvPr/>
        </p:nvSpPr>
        <p:spPr>
          <a:xfrm>
            <a:off x="4736592" y="4032504"/>
            <a:ext cx="32004" cy="32004"/>
          </a:xfrm>
          <a:prstGeom prst="ellipse">
            <a:avLst/>
          </a:prstGeom>
          <a:solidFill>
            <a:srgbClr val="2A2D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TextBox 47"/>
          <p:cNvSpPr txBox="1"/>
          <p:nvPr/>
        </p:nvSpPr>
        <p:spPr>
          <a:xfrm>
            <a:off x="594360" y="566928"/>
            <a:ext cx="18288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  <a:defRPr sz="4800" b="0">
                <a:solidFill>
                  <a:srgbClr val="252B50"/>
                </a:solidFill>
                <a:latin typeface="Geist Mono"/>
              </a:defRPr>
            </a:pPr>
            <a:r>
              <a:t>06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621792" y="1353312"/>
            <a:ext cx="45720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  <a:defRPr sz="900" b="1">
                <a:solidFill>
                  <a:srgbClr val="6875E8"/>
                </a:solidFill>
                <a:latin typeface="Instrument Sans"/>
              </a:defRPr>
            </a:pPr>
            <a:r>
              <a:t>COMMERCIAL DIRECTION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621792" y="1709928"/>
            <a:ext cx="5943600" cy="2057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  <a:defRPr sz="3100" b="1">
                <a:solidFill>
                  <a:srgbClr val="F4F3EF"/>
                </a:solidFill>
                <a:latin typeface="Instrument Sans"/>
              </a:defRPr>
            </a:pPr>
            <a:r>
              <a:t>Pricing is published before it is charged.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621792" y="3886200"/>
            <a:ext cx="5715000" cy="1280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  <a:defRPr sz="1400" b="0">
                <a:solidFill>
                  <a:srgbClr val="9C9FA8"/>
                </a:solidFill>
                <a:latin typeface="Instrument Sans"/>
              </a:defRPr>
            </a:pPr>
            <a:r>
              <a:t>The public ORION website workspace is free and there is no active checkout or subscription. Future tiers describe direction only.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7360920" y="1325880"/>
            <a:ext cx="36576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  <a:defRPr sz="800" b="0">
                <a:solidFill>
                  <a:srgbClr val="31B9A5"/>
                </a:solidFill>
                <a:latin typeface="Geist Mono"/>
              </a:defRPr>
            </a:pPr>
            <a:r>
              <a:t>01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7818120" y="1325880"/>
            <a:ext cx="3657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  <a:defRPr sz="1200" b="0">
                <a:solidFill>
                  <a:srgbClr val="F4F3EF"/>
                </a:solidFill>
                <a:latin typeface="Instrument Sans"/>
              </a:defRPr>
            </a:pPr>
            <a:r>
              <a:t>Public workspace: free website navigation, theme, language, search, link copying, history, and planning.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7360920" y="2286000"/>
            <a:ext cx="36576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  <a:defRPr sz="800" b="0">
                <a:solidFill>
                  <a:srgbClr val="31B9A5"/>
                </a:solidFill>
                <a:latin typeface="Geist Mono"/>
              </a:defRPr>
            </a:pPr>
            <a:r>
              <a:t>02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7818120" y="2286000"/>
            <a:ext cx="3657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  <a:defRPr sz="1200" b="0">
                <a:solidFill>
                  <a:srgbClr val="F4F3EF"/>
                </a:solidFill>
                <a:latin typeface="Instrument Sans"/>
              </a:defRPr>
            </a:pPr>
            <a:r>
              <a:t>Professional hosted routing: planned; no price or billing is active.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7360920" y="3246120"/>
            <a:ext cx="36576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  <a:defRPr sz="800" b="0">
                <a:solidFill>
                  <a:srgbClr val="31B9A5"/>
                </a:solidFill>
                <a:latin typeface="Geist Mono"/>
              </a:defRPr>
            </a:pPr>
            <a:r>
              <a:t>03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7818120" y="3246120"/>
            <a:ext cx="3657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  <a:defRPr sz="1200" b="0">
                <a:solidFill>
                  <a:srgbClr val="F4F3EF"/>
                </a:solidFill>
                <a:latin typeface="Instrument Sans"/>
              </a:defRPr>
            </a:pPr>
            <a:r>
              <a:t>Team collaboration and audit: planned; no price or billing is active.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7360920" y="4206240"/>
            <a:ext cx="36576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  <a:defRPr sz="800" b="0">
                <a:solidFill>
                  <a:srgbClr val="31B9A5"/>
                </a:solidFill>
                <a:latin typeface="Geist Mono"/>
              </a:defRPr>
            </a:pPr>
            <a:r>
              <a:t>04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7818120" y="4206240"/>
            <a:ext cx="3657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  <a:defRPr sz="1200" b="0">
                <a:solidFill>
                  <a:srgbClr val="F4F3EF"/>
                </a:solidFill>
                <a:latin typeface="Instrument Sans"/>
              </a:defRPr>
            </a:pPr>
            <a:r>
              <a:t>Enterprise: planned custom annual agreement for residency and review needs.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621792" y="6473952"/>
            <a:ext cx="731520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  <a:defRPr sz="700" b="0">
                <a:solidFill>
                  <a:srgbClr val="9C9FA8"/>
                </a:solidFill>
                <a:latin typeface="Geist Mono"/>
              </a:defRPr>
            </a:pPr>
            <a:r>
              <a:t>iMpact / ORION · September 2026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698480" y="6473952"/>
            <a:ext cx="82296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  <a:defRPr sz="700" b="0">
                <a:solidFill>
                  <a:srgbClr val="9C9FA8"/>
                </a:solidFill>
                <a:latin typeface="Geist Mono"/>
              </a:defRPr>
            </a:pPr>
            <a:r>
              <a:t>07 / 08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0D1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1152144" y="978408"/>
            <a:ext cx="64008" cy="64008"/>
          </a:xfrm>
          <a:prstGeom prst="ellipse">
            <a:avLst/>
          </a:prstGeom>
          <a:solidFill>
            <a:srgbClr val="2A2D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1490472" y="1463040"/>
            <a:ext cx="32004" cy="32004"/>
          </a:xfrm>
          <a:prstGeom prst="ellipse">
            <a:avLst/>
          </a:prstGeom>
          <a:solidFill>
            <a:srgbClr val="2A2D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1828800" y="1947672"/>
            <a:ext cx="32004" cy="32004"/>
          </a:xfrm>
          <a:prstGeom prst="ellipse">
            <a:avLst/>
          </a:prstGeom>
          <a:solidFill>
            <a:srgbClr val="2A2D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2167128" y="2432303"/>
            <a:ext cx="32004" cy="32004"/>
          </a:xfrm>
          <a:prstGeom prst="ellipse">
            <a:avLst/>
          </a:prstGeom>
          <a:solidFill>
            <a:srgbClr val="2A2D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2505456" y="2916936"/>
            <a:ext cx="32004" cy="32004"/>
          </a:xfrm>
          <a:prstGeom prst="ellipse">
            <a:avLst/>
          </a:prstGeom>
          <a:solidFill>
            <a:srgbClr val="2A2D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2843784" y="3401568"/>
            <a:ext cx="32004" cy="32004"/>
          </a:xfrm>
          <a:prstGeom prst="ellipse">
            <a:avLst/>
          </a:prstGeom>
          <a:solidFill>
            <a:srgbClr val="2A2D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3182112" y="3886200"/>
            <a:ext cx="32004" cy="32004"/>
          </a:xfrm>
          <a:prstGeom prst="ellipse">
            <a:avLst/>
          </a:prstGeom>
          <a:solidFill>
            <a:srgbClr val="2A2D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520440" y="4370832"/>
            <a:ext cx="32004" cy="32004"/>
          </a:xfrm>
          <a:prstGeom prst="ellipse">
            <a:avLst/>
          </a:prstGeom>
          <a:solidFill>
            <a:srgbClr val="6875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3858768" y="4855464"/>
            <a:ext cx="64008" cy="64008"/>
          </a:xfrm>
          <a:prstGeom prst="ellipse">
            <a:avLst/>
          </a:prstGeom>
          <a:solidFill>
            <a:srgbClr val="2A2D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4197096" y="5340096"/>
            <a:ext cx="32004" cy="32004"/>
          </a:xfrm>
          <a:prstGeom prst="ellipse">
            <a:avLst/>
          </a:prstGeom>
          <a:solidFill>
            <a:srgbClr val="2A2D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4535424" y="5824728"/>
            <a:ext cx="32004" cy="32004"/>
          </a:xfrm>
          <a:prstGeom prst="ellipse">
            <a:avLst/>
          </a:prstGeom>
          <a:solidFill>
            <a:srgbClr val="2A2D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4873752" y="6309359"/>
            <a:ext cx="32004" cy="32004"/>
          </a:xfrm>
          <a:prstGeom prst="ellipse">
            <a:avLst/>
          </a:prstGeom>
          <a:solidFill>
            <a:srgbClr val="2A2D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212079" y="576072"/>
            <a:ext cx="32004" cy="32004"/>
          </a:xfrm>
          <a:prstGeom prst="ellipse">
            <a:avLst/>
          </a:prstGeom>
          <a:solidFill>
            <a:srgbClr val="2A2D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5550407" y="1060704"/>
            <a:ext cx="32004" cy="32004"/>
          </a:xfrm>
          <a:prstGeom prst="ellipse">
            <a:avLst/>
          </a:prstGeom>
          <a:solidFill>
            <a:srgbClr val="2A2D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5888736" y="1545336"/>
            <a:ext cx="32004" cy="32004"/>
          </a:xfrm>
          <a:prstGeom prst="ellipse">
            <a:avLst/>
          </a:prstGeom>
          <a:solidFill>
            <a:srgbClr val="2A2D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6227064" y="2029967"/>
            <a:ext cx="32004" cy="32004"/>
          </a:xfrm>
          <a:prstGeom prst="ellipse">
            <a:avLst/>
          </a:prstGeom>
          <a:solidFill>
            <a:srgbClr val="6875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6565392" y="2514600"/>
            <a:ext cx="64008" cy="64008"/>
          </a:xfrm>
          <a:prstGeom prst="ellipse">
            <a:avLst/>
          </a:prstGeom>
          <a:solidFill>
            <a:srgbClr val="2A2D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6903720" y="2999232"/>
            <a:ext cx="32004" cy="32004"/>
          </a:xfrm>
          <a:prstGeom prst="ellipse">
            <a:avLst/>
          </a:prstGeom>
          <a:solidFill>
            <a:srgbClr val="2A2D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7242048" y="3483863"/>
            <a:ext cx="32004" cy="32004"/>
          </a:xfrm>
          <a:prstGeom prst="ellipse">
            <a:avLst/>
          </a:prstGeom>
          <a:solidFill>
            <a:srgbClr val="2A2D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>
            <a:off x="7580376" y="3968496"/>
            <a:ext cx="32004" cy="32004"/>
          </a:xfrm>
          <a:prstGeom prst="ellipse">
            <a:avLst/>
          </a:prstGeom>
          <a:solidFill>
            <a:srgbClr val="2A2D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7918704" y="4453128"/>
            <a:ext cx="32004" cy="32004"/>
          </a:xfrm>
          <a:prstGeom prst="ellipse">
            <a:avLst/>
          </a:prstGeom>
          <a:solidFill>
            <a:srgbClr val="2A2D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>
            <a:off x="8257031" y="4937759"/>
            <a:ext cx="32004" cy="32004"/>
          </a:xfrm>
          <a:prstGeom prst="ellipse">
            <a:avLst/>
          </a:prstGeom>
          <a:solidFill>
            <a:srgbClr val="2A2D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8595360" y="5422392"/>
            <a:ext cx="32004" cy="32004"/>
          </a:xfrm>
          <a:prstGeom prst="ellipse">
            <a:avLst/>
          </a:prstGeom>
          <a:solidFill>
            <a:srgbClr val="2A2D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8933688" y="5907024"/>
            <a:ext cx="32004" cy="32004"/>
          </a:xfrm>
          <a:prstGeom prst="ellipse">
            <a:avLst/>
          </a:prstGeom>
          <a:solidFill>
            <a:srgbClr val="6875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Oval 25"/>
          <p:cNvSpPr/>
          <p:nvPr/>
        </p:nvSpPr>
        <p:spPr>
          <a:xfrm>
            <a:off x="9272015" y="6391656"/>
            <a:ext cx="64008" cy="64008"/>
          </a:xfrm>
          <a:prstGeom prst="ellipse">
            <a:avLst/>
          </a:prstGeom>
          <a:solidFill>
            <a:srgbClr val="2A2D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Oval 26"/>
          <p:cNvSpPr/>
          <p:nvPr/>
        </p:nvSpPr>
        <p:spPr>
          <a:xfrm>
            <a:off x="9610344" y="658368"/>
            <a:ext cx="32004" cy="32004"/>
          </a:xfrm>
          <a:prstGeom prst="ellipse">
            <a:avLst/>
          </a:prstGeom>
          <a:solidFill>
            <a:srgbClr val="2A2D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Oval 27"/>
          <p:cNvSpPr/>
          <p:nvPr/>
        </p:nvSpPr>
        <p:spPr>
          <a:xfrm>
            <a:off x="9948672" y="1143000"/>
            <a:ext cx="32004" cy="32004"/>
          </a:xfrm>
          <a:prstGeom prst="ellipse">
            <a:avLst/>
          </a:prstGeom>
          <a:solidFill>
            <a:srgbClr val="2A2D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Oval 28"/>
          <p:cNvSpPr/>
          <p:nvPr/>
        </p:nvSpPr>
        <p:spPr>
          <a:xfrm>
            <a:off x="10287000" y="1627632"/>
            <a:ext cx="32004" cy="32004"/>
          </a:xfrm>
          <a:prstGeom prst="ellipse">
            <a:avLst/>
          </a:prstGeom>
          <a:solidFill>
            <a:srgbClr val="2A2D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Oval 29"/>
          <p:cNvSpPr/>
          <p:nvPr/>
        </p:nvSpPr>
        <p:spPr>
          <a:xfrm>
            <a:off x="10625328" y="2112263"/>
            <a:ext cx="32004" cy="32004"/>
          </a:xfrm>
          <a:prstGeom prst="ellipse">
            <a:avLst/>
          </a:prstGeom>
          <a:solidFill>
            <a:srgbClr val="2A2D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Oval 30"/>
          <p:cNvSpPr/>
          <p:nvPr/>
        </p:nvSpPr>
        <p:spPr>
          <a:xfrm>
            <a:off x="10963656" y="2596896"/>
            <a:ext cx="32004" cy="32004"/>
          </a:xfrm>
          <a:prstGeom prst="ellipse">
            <a:avLst/>
          </a:prstGeom>
          <a:solidFill>
            <a:srgbClr val="2A2D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Oval 31"/>
          <p:cNvSpPr/>
          <p:nvPr/>
        </p:nvSpPr>
        <p:spPr>
          <a:xfrm>
            <a:off x="11301984" y="3081527"/>
            <a:ext cx="32004" cy="32004"/>
          </a:xfrm>
          <a:prstGeom prst="ellipse">
            <a:avLst/>
          </a:prstGeom>
          <a:solidFill>
            <a:srgbClr val="2A2D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Oval 32"/>
          <p:cNvSpPr/>
          <p:nvPr/>
        </p:nvSpPr>
        <p:spPr>
          <a:xfrm>
            <a:off x="11640312" y="3566160"/>
            <a:ext cx="32004" cy="32004"/>
          </a:xfrm>
          <a:prstGeom prst="ellipse">
            <a:avLst/>
          </a:prstGeom>
          <a:solidFill>
            <a:srgbClr val="6875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Oval 33"/>
          <p:cNvSpPr/>
          <p:nvPr/>
        </p:nvSpPr>
        <p:spPr>
          <a:xfrm>
            <a:off x="457200" y="4050791"/>
            <a:ext cx="64008" cy="64008"/>
          </a:xfrm>
          <a:prstGeom prst="ellipse">
            <a:avLst/>
          </a:prstGeom>
          <a:solidFill>
            <a:srgbClr val="2A2D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Oval 34"/>
          <p:cNvSpPr/>
          <p:nvPr/>
        </p:nvSpPr>
        <p:spPr>
          <a:xfrm>
            <a:off x="795528" y="4535424"/>
            <a:ext cx="32004" cy="32004"/>
          </a:xfrm>
          <a:prstGeom prst="ellipse">
            <a:avLst/>
          </a:prstGeom>
          <a:solidFill>
            <a:srgbClr val="2A2D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Oval 35"/>
          <p:cNvSpPr/>
          <p:nvPr/>
        </p:nvSpPr>
        <p:spPr>
          <a:xfrm>
            <a:off x="1133856" y="5020056"/>
            <a:ext cx="32004" cy="32004"/>
          </a:xfrm>
          <a:prstGeom prst="ellipse">
            <a:avLst/>
          </a:prstGeom>
          <a:solidFill>
            <a:srgbClr val="2A2D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Oval 36"/>
          <p:cNvSpPr/>
          <p:nvPr/>
        </p:nvSpPr>
        <p:spPr>
          <a:xfrm>
            <a:off x="1472184" y="5504688"/>
            <a:ext cx="32004" cy="32004"/>
          </a:xfrm>
          <a:prstGeom prst="ellipse">
            <a:avLst/>
          </a:prstGeom>
          <a:solidFill>
            <a:srgbClr val="2A2D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Oval 37"/>
          <p:cNvSpPr/>
          <p:nvPr/>
        </p:nvSpPr>
        <p:spPr>
          <a:xfrm>
            <a:off x="1810512" y="5989320"/>
            <a:ext cx="32004" cy="32004"/>
          </a:xfrm>
          <a:prstGeom prst="ellipse">
            <a:avLst/>
          </a:prstGeom>
          <a:solidFill>
            <a:srgbClr val="2A2D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Oval 38"/>
          <p:cNvSpPr/>
          <p:nvPr/>
        </p:nvSpPr>
        <p:spPr>
          <a:xfrm>
            <a:off x="2148840" y="6473952"/>
            <a:ext cx="32004" cy="32004"/>
          </a:xfrm>
          <a:prstGeom prst="ellipse">
            <a:avLst/>
          </a:prstGeom>
          <a:solidFill>
            <a:srgbClr val="2A2D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Oval 39"/>
          <p:cNvSpPr/>
          <p:nvPr/>
        </p:nvSpPr>
        <p:spPr>
          <a:xfrm>
            <a:off x="2487168" y="740664"/>
            <a:ext cx="32004" cy="32004"/>
          </a:xfrm>
          <a:prstGeom prst="ellipse">
            <a:avLst/>
          </a:prstGeom>
          <a:solidFill>
            <a:srgbClr val="2A2D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Oval 40"/>
          <p:cNvSpPr/>
          <p:nvPr/>
        </p:nvSpPr>
        <p:spPr>
          <a:xfrm>
            <a:off x="2825496" y="1225296"/>
            <a:ext cx="32004" cy="32004"/>
          </a:xfrm>
          <a:prstGeom prst="ellipse">
            <a:avLst/>
          </a:prstGeom>
          <a:solidFill>
            <a:srgbClr val="6875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Oval 41"/>
          <p:cNvSpPr/>
          <p:nvPr/>
        </p:nvSpPr>
        <p:spPr>
          <a:xfrm>
            <a:off x="3163824" y="1709928"/>
            <a:ext cx="64008" cy="64008"/>
          </a:xfrm>
          <a:prstGeom prst="ellipse">
            <a:avLst/>
          </a:prstGeom>
          <a:solidFill>
            <a:srgbClr val="2A2D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Oval 42"/>
          <p:cNvSpPr/>
          <p:nvPr/>
        </p:nvSpPr>
        <p:spPr>
          <a:xfrm>
            <a:off x="3502152" y="2194560"/>
            <a:ext cx="32004" cy="32004"/>
          </a:xfrm>
          <a:prstGeom prst="ellipse">
            <a:avLst/>
          </a:prstGeom>
          <a:solidFill>
            <a:srgbClr val="2A2D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Oval 43"/>
          <p:cNvSpPr/>
          <p:nvPr/>
        </p:nvSpPr>
        <p:spPr>
          <a:xfrm>
            <a:off x="3840480" y="2679191"/>
            <a:ext cx="32004" cy="32004"/>
          </a:xfrm>
          <a:prstGeom prst="ellipse">
            <a:avLst/>
          </a:prstGeom>
          <a:solidFill>
            <a:srgbClr val="2A2D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Oval 44"/>
          <p:cNvSpPr/>
          <p:nvPr/>
        </p:nvSpPr>
        <p:spPr>
          <a:xfrm>
            <a:off x="4178807" y="3163824"/>
            <a:ext cx="32004" cy="32004"/>
          </a:xfrm>
          <a:prstGeom prst="ellipse">
            <a:avLst/>
          </a:prstGeom>
          <a:solidFill>
            <a:srgbClr val="2A2D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Oval 45"/>
          <p:cNvSpPr/>
          <p:nvPr/>
        </p:nvSpPr>
        <p:spPr>
          <a:xfrm>
            <a:off x="4517136" y="3648456"/>
            <a:ext cx="32004" cy="32004"/>
          </a:xfrm>
          <a:prstGeom prst="ellipse">
            <a:avLst/>
          </a:prstGeom>
          <a:solidFill>
            <a:srgbClr val="2A2D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Oval 46"/>
          <p:cNvSpPr/>
          <p:nvPr/>
        </p:nvSpPr>
        <p:spPr>
          <a:xfrm>
            <a:off x="4855464" y="4133087"/>
            <a:ext cx="32004" cy="32004"/>
          </a:xfrm>
          <a:prstGeom prst="ellipse">
            <a:avLst/>
          </a:prstGeom>
          <a:solidFill>
            <a:srgbClr val="2A2D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TextBox 47"/>
          <p:cNvSpPr txBox="1"/>
          <p:nvPr/>
        </p:nvSpPr>
        <p:spPr>
          <a:xfrm>
            <a:off x="594360" y="566928"/>
            <a:ext cx="18288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  <a:defRPr sz="4800" b="0">
                <a:solidFill>
                  <a:srgbClr val="252B50"/>
                </a:solidFill>
                <a:latin typeface="Geist Mono"/>
              </a:defRPr>
            </a:pPr>
            <a:r>
              <a:t>07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621792" y="1353312"/>
            <a:ext cx="45720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  <a:defRPr sz="900" b="1">
                <a:solidFill>
                  <a:srgbClr val="6875E8"/>
                </a:solidFill>
                <a:latin typeface="Instrument Sans"/>
              </a:defRPr>
            </a:pPr>
            <a:r>
              <a:t>DILIGENCE BOUNDARY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621792" y="1709928"/>
            <a:ext cx="5943600" cy="2057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  <a:defRPr sz="3100" b="1">
                <a:solidFill>
                  <a:srgbClr val="F4F3EF"/>
                </a:solidFill>
                <a:latin typeface="Instrument Sans"/>
              </a:defRPr>
            </a:pPr>
            <a:r>
              <a:t>What this deck deliberately does not claim.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621792" y="3886200"/>
            <a:ext cx="5715000" cy="1280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  <a:defRPr sz="1400" b="0">
                <a:solidFill>
                  <a:srgbClr val="9C9FA8"/>
                </a:solidFill>
                <a:latin typeface="Instrument Sans"/>
              </a:defRPr>
            </a:pPr>
            <a:r>
              <a:t>Anything not verifiable today is left out rather than estimated. These items need verified inputs before any external fundraising use.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7360920" y="1325880"/>
            <a:ext cx="36576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  <a:defRPr sz="800" b="0">
                <a:solidFill>
                  <a:srgbClr val="31B9A5"/>
                </a:solidFill>
                <a:latin typeface="Geist Mono"/>
              </a:defRPr>
            </a:pPr>
            <a:r>
              <a:t>01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7818120" y="1325880"/>
            <a:ext cx="3657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  <a:defRPr sz="1200" b="0">
                <a:solidFill>
                  <a:srgbClr val="F4F3EF"/>
                </a:solidFill>
                <a:latin typeface="Instrument Sans"/>
              </a:defRPr>
            </a:pPr>
            <a:r>
              <a:t>No traction, revenue, customer, funding, valuation, partnership, or award figures.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7360920" y="2286000"/>
            <a:ext cx="36576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  <a:defRPr sz="800" b="0">
                <a:solidFill>
                  <a:srgbClr val="31B9A5"/>
                </a:solidFill>
                <a:latin typeface="Geist Mono"/>
              </a:defRPr>
            </a:pPr>
            <a:r>
              <a:t>02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7818120" y="2286000"/>
            <a:ext cx="3657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  <a:defRPr sz="1200" b="0">
                <a:solidFill>
                  <a:srgbClr val="F4F3EF"/>
                </a:solidFill>
                <a:latin typeface="Instrument Sans"/>
              </a:defRPr>
            </a:pPr>
            <a:r>
              <a:t>No release date and no generally available ORION build.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7360920" y="3246120"/>
            <a:ext cx="36576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  <a:defRPr sz="800" b="0">
                <a:solidFill>
                  <a:srgbClr val="31B9A5"/>
                </a:solidFill>
                <a:latin typeface="Geist Mono"/>
              </a:defRPr>
            </a:pPr>
            <a:r>
              <a:t>03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7818120" y="3246120"/>
            <a:ext cx="3657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  <a:defRPr sz="1200" b="0">
                <a:solidFill>
                  <a:srgbClr val="F4F3EF"/>
                </a:solidFill>
                <a:latin typeface="Instrument Sans"/>
              </a:defRPr>
            </a:pPr>
            <a:r>
              <a:t>No market sizing, financial model, or capital requirement.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7360920" y="4206240"/>
            <a:ext cx="36576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  <a:defRPr sz="800" b="0">
                <a:solidFill>
                  <a:srgbClr val="31B9A5"/>
                </a:solidFill>
                <a:latin typeface="Geist Mono"/>
              </a:defRPr>
            </a:pPr>
            <a:r>
              <a:t>04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7818120" y="4206240"/>
            <a:ext cx="3657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  <a:defRPr sz="1200" b="0">
                <a:solidFill>
                  <a:srgbClr val="F4F3EF"/>
                </a:solidFill>
                <a:latin typeface="Instrument Sans"/>
              </a:defRPr>
            </a:pPr>
            <a:r>
              <a:t>Team, performance, and infrastructure detail supplied on request under direct discussion.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621792" y="6473952"/>
            <a:ext cx="731520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  <a:defRPr sz="700" b="0">
                <a:solidFill>
                  <a:srgbClr val="9C9FA8"/>
                </a:solidFill>
                <a:latin typeface="Geist Mono"/>
              </a:defRPr>
            </a:pPr>
            <a:r>
              <a:t>iMpact / ORION · September 2026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698480" y="6473952"/>
            <a:ext cx="82296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  <a:defRPr sz="700" b="0">
                <a:solidFill>
                  <a:srgbClr val="9C9FA8"/>
                </a:solidFill>
                <a:latin typeface="Geist Mono"/>
              </a:defRPr>
            </a:pPr>
            <a:r>
              <a:t>08 / 08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iMpact / ORION — Investor presentation</dc:title>
  <dc:subject/>
  <dc:creator>iMpact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